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611" r:id="rId2"/>
    <p:sldId id="627" r:id="rId3"/>
    <p:sldId id="685" r:id="rId4"/>
    <p:sldId id="686" r:id="rId5"/>
    <p:sldId id="695" r:id="rId6"/>
    <p:sldId id="495" r:id="rId7"/>
    <p:sldId id="671" r:id="rId8"/>
    <p:sldId id="683" r:id="rId9"/>
    <p:sldId id="687" r:id="rId10"/>
    <p:sldId id="504" r:id="rId11"/>
    <p:sldId id="512" r:id="rId12"/>
    <p:sldId id="513" r:id="rId13"/>
    <p:sldId id="688" r:id="rId14"/>
    <p:sldId id="689" r:id="rId15"/>
    <p:sldId id="676" r:id="rId16"/>
    <p:sldId id="679" r:id="rId17"/>
    <p:sldId id="467" r:id="rId18"/>
    <p:sldId id="696" r:id="rId19"/>
    <p:sldId id="693" r:id="rId20"/>
    <p:sldId id="680" r:id="rId21"/>
    <p:sldId id="694" r:id="rId22"/>
    <p:sldId id="678" r:id="rId23"/>
    <p:sldId id="517" r:id="rId24"/>
    <p:sldId id="691" r:id="rId25"/>
    <p:sldId id="675" r:id="rId26"/>
    <p:sldId id="487" r:id="rId27"/>
    <p:sldId id="692" r:id="rId28"/>
    <p:sldId id="677" r:id="rId29"/>
    <p:sldId id="470" r:id="rId30"/>
    <p:sldId id="519" r:id="rId31"/>
    <p:sldId id="613" r:id="rId32"/>
    <p:sldId id="508" r:id="rId33"/>
    <p:sldId id="501" r:id="rId34"/>
    <p:sldId id="674" r:id="rId35"/>
    <p:sldId id="510" r:id="rId36"/>
    <p:sldId id="511" r:id="rId37"/>
    <p:sldId id="522" r:id="rId38"/>
    <p:sldId id="500" r:id="rId39"/>
    <p:sldId id="523" r:id="rId40"/>
    <p:sldId id="652" r:id="rId41"/>
    <p:sldId id="653" r:id="rId42"/>
    <p:sldId id="659" r:id="rId43"/>
    <p:sldId id="655" r:id="rId44"/>
    <p:sldId id="662" r:id="rId45"/>
    <p:sldId id="663" r:id="rId46"/>
    <p:sldId id="664" r:id="rId47"/>
    <p:sldId id="657" r:id="rId48"/>
    <p:sldId id="660" r:id="rId49"/>
    <p:sldId id="661" r:id="rId50"/>
    <p:sldId id="658" r:id="rId51"/>
    <p:sldId id="656" r:id="rId52"/>
    <p:sldId id="414" r:id="rId53"/>
    <p:sldId id="413" r:id="rId54"/>
    <p:sldId id="524" r:id="rId55"/>
    <p:sldId id="625" r:id="rId56"/>
  </p:sldIdLst>
  <p:sldSz cx="9144000" cy="6858000" type="screen4x3"/>
  <p:notesSz cx="6858000" cy="9144000"/>
  <p:defaultTextStyle>
    <a:defPPr>
      <a:defRPr lang="en-US"/>
    </a:defPPr>
    <a:lvl1pPr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1pPr>
    <a:lvl2pPr marL="4572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2pPr>
    <a:lvl3pPr marL="9144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3pPr>
    <a:lvl4pPr marL="13716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4pPr>
    <a:lvl5pPr marL="1828800" algn="l" rtl="0" fontAlgn="base">
      <a:spcBef>
        <a:spcPct val="0"/>
      </a:spcBef>
      <a:spcAft>
        <a:spcPct val="0"/>
      </a:spcAft>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5pPr>
    <a:lvl6pPr marL="22860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6pPr>
    <a:lvl7pPr marL="27432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7pPr>
    <a:lvl8pPr marL="32004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8pPr>
    <a:lvl9pPr marL="3657600" algn="l" defTabSz="914400" rtl="0" eaLnBrk="1" latinLnBrk="0" hangingPunct="1">
      <a:defRPr sz="2400" kern="1200">
        <a:solidFill>
          <a:srgbClr val="FF3300"/>
        </a:solidFill>
        <a:effectLst>
          <a:outerShdw blurRad="38100" dist="38100" dir="2700000" algn="tl">
            <a:srgbClr val="000000">
              <a:alpha val="43137"/>
            </a:srgbClr>
          </a:outerShdw>
        </a:effectLst>
        <a:latin typeface="Arial Rounded MT Bol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FF"/>
    <a:srgbClr val="66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82318" autoAdjust="0"/>
  </p:normalViewPr>
  <p:slideViewPr>
    <p:cSldViewPr snapToGrid="0" showGuides="1">
      <p:cViewPr>
        <p:scale>
          <a:sx n="90" d="100"/>
          <a:sy n="90" d="100"/>
        </p:scale>
        <p:origin x="61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Times New Roman" pitchFamily="18" charset="0"/>
              </a:defRPr>
            </a:lvl1pPr>
          </a:lstStyle>
          <a:p>
            <a:pPr>
              <a:defRPr/>
            </a:pPr>
            <a:endParaRPr lang="en-US"/>
          </a:p>
        </p:txBody>
      </p:sp>
      <p:sp>
        <p:nvSpPr>
          <p:cNvPr id="158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Times New Roman" pitchFamily="18" charset="0"/>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Times New Roman" pitchFamily="18" charset="0"/>
              </a:defRPr>
            </a:lvl1pPr>
          </a:lstStyle>
          <a:p>
            <a:pPr>
              <a:defRPr/>
            </a:pPr>
            <a:fld id="{2C519B51-2C86-4BD9-94F5-5E63352897E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On Catalina, all accretionary wedge rocks were metamorphosed to some degree as subduction carried to them to progressively greater depths. We will now examine how the various wedge rocks responded to metamorphism.</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let’s see what happens to the for more common rock greywacke upon metamorphism. Since greywacke has far less clay than</a:t>
            </a:r>
            <a:r>
              <a:rPr lang="en-US" baseline="0" dirty="0"/>
              <a:t> shale and contains more metamorphism-resistant minerals like quartz and feldspar,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a:t>
            </a:r>
            <a:r>
              <a:rPr lang="en-US" baseline="0" dirty="0"/>
              <a:t> changes in greywacke due to metamorphism are relatively minor. Metamorphism of greywacke may change its mineralogy, but only minor textural changes (such as increased grain size) will be evident. The prefix “meta” is applied to such rocks when much of the character of the original parent rock remains after metamorphism.</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Particularly</a:t>
            </a:r>
            <a:r>
              <a:rPr lang="en-US" baseline="0" dirty="0"/>
              <a:t> quartz-rich / clay-poor greywacke may metamorphose into the completely non-foliated (no mineral alignment) rock quartzite. Because the changes in greywacke upon metamorphism are relatively minor, greywacke is a poor indicator of metamorphic facies.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what happens to the</a:t>
            </a:r>
            <a:r>
              <a:rPr lang="en-US" baseline="0" dirty="0"/>
              <a:t> wedge’s mafic components.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13</a:t>
            </a:fld>
            <a:endParaRPr lang="en-US"/>
          </a:p>
        </p:txBody>
      </p:sp>
    </p:spTree>
    <p:extLst>
      <p:ext uri="{BB962C8B-B14F-4D97-AF65-F5344CB8AC3E}">
        <p14:creationId xmlns:p14="http://schemas.microsoft.com/office/powerpoint/2010/main" val="3801283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Since</a:t>
            </a:r>
            <a:r>
              <a:rPr lang="en-US" baseline="0" dirty="0"/>
              <a:t> they have exactly the same composition, all mafic materials will follow the same set of changes during metamorphism in an accretionary wedge.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14</a:t>
            </a:fld>
            <a:endParaRPr lang="en-US"/>
          </a:p>
        </p:txBody>
      </p:sp>
    </p:spTree>
    <p:extLst>
      <p:ext uri="{BB962C8B-B14F-4D97-AF65-F5344CB8AC3E}">
        <p14:creationId xmlns:p14="http://schemas.microsoft.com/office/powerpoint/2010/main" val="54741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low temperature and pressure subduction typically causes only minor changes to mafic rocks because subduction is generally too rapid for metamorphic reactions to reach equilibrium. Thus, basalt would transform into the rock </a:t>
            </a:r>
            <a:r>
              <a:rPr lang="en-US" baseline="0" dirty="0" err="1"/>
              <a:t>metabasalt</a:t>
            </a:r>
            <a:r>
              <a:rPr lang="en-US" baseline="0" dirty="0"/>
              <a:t> – a rock consisting of only a small percentage of metamorphic minerals (prehnite, pumpellyite and chlorite) and which retains much of the primary texture of basalt.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15</a:t>
            </a:fld>
            <a:endParaRPr lang="en-US"/>
          </a:p>
        </p:txBody>
      </p:sp>
    </p:spTree>
    <p:extLst>
      <p:ext uri="{BB962C8B-B14F-4D97-AF65-F5344CB8AC3E}">
        <p14:creationId xmlns:p14="http://schemas.microsoft.com/office/powerpoint/2010/main" val="338192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Metamorphic reactions accelerate as mafic rocks are subducted to greater depths and the distinctive rock blueschist forms.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16</a:t>
            </a:fld>
            <a:endParaRPr lang="en-US"/>
          </a:p>
        </p:txBody>
      </p:sp>
    </p:spTree>
    <p:extLst>
      <p:ext uri="{BB962C8B-B14F-4D97-AF65-F5344CB8AC3E}">
        <p14:creationId xmlns:p14="http://schemas.microsoft.com/office/powerpoint/2010/main" val="426926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FE51F887-457E-4085-944E-F186A018BE71}" type="slidenum">
              <a:rPr lang="en-US" smtClean="0"/>
              <a:pPr/>
              <a:t>17</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r>
              <a:rPr lang="en-US" baseline="0" dirty="0"/>
              <a:t>High pressure-low temperature metamorphism causes low-grade metamorphic minerals like prehnite and pumpellyite (in </a:t>
            </a:r>
            <a:r>
              <a:rPr lang="en-US" baseline="0" dirty="0" err="1"/>
              <a:t>metabasalt</a:t>
            </a:r>
            <a:r>
              <a:rPr lang="en-US" baseline="0" dirty="0"/>
              <a:t>) to dissolve. Their ions recrystallize into the distinctively blue mineral glaucophane plus lesser amounts of white to grey-blue lawsonite and pistachio-green epidote. Since glaucophane is an elongated mineral, differential stress will cause it to align parallel to the subduction zone, producing a schistose texture. The name blueschist combines the characteristic blue color of glaucophane with its commonly schistose texture.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Without </a:t>
            </a:r>
            <a:r>
              <a:rPr lang="en-US" baseline="0" dirty="0" err="1"/>
              <a:t>metasomatism</a:t>
            </a:r>
            <a:r>
              <a:rPr lang="en-US" baseline="0" dirty="0"/>
              <a:t>, one would assume that only mafic parents could be metamorphosed into blueschist. With </a:t>
            </a:r>
            <a:r>
              <a:rPr lang="en-US" baseline="0" dirty="0" err="1"/>
              <a:t>metasomatism</a:t>
            </a:r>
            <a:r>
              <a:rPr lang="en-US" baseline="0" dirty="0"/>
              <a:t>, almost all parent materials can develop the characteristic blueschist assemblage of glaucophane-lawsonite.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18</a:t>
            </a:fld>
            <a:endParaRPr lang="en-US"/>
          </a:p>
        </p:txBody>
      </p:sp>
    </p:spTree>
    <p:extLst>
      <p:ext uri="{BB962C8B-B14F-4D97-AF65-F5344CB8AC3E}">
        <p14:creationId xmlns:p14="http://schemas.microsoft.com/office/powerpoint/2010/main" val="402062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Although blueschist facies metamorphic rocks are the most widespread of all rock types on the island, they do not occur in the southeast or higher elevations of the island. Take note of the elevation restriction as it will be important in working out the metamorphic structure of Catalina.</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19</a:t>
            </a:fld>
            <a:endParaRPr lang="en-US"/>
          </a:p>
        </p:txBody>
      </p:sp>
    </p:spTree>
    <p:extLst>
      <p:ext uri="{BB962C8B-B14F-4D97-AF65-F5344CB8AC3E}">
        <p14:creationId xmlns:p14="http://schemas.microsoft.com/office/powerpoint/2010/main" val="221647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an accretionary wedge,</a:t>
            </a:r>
            <a:r>
              <a:rPr lang="en-US" baseline="0" dirty="0"/>
              <a:t> sediments stay relatively cool next to the subducted oceanic crust but pressures increase greatly as subduction carries them to progressively greater depths. Thus the temperature gradient above subducted oceanic crust is inverted,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Unlike sedimentary rocks which are mostly scraped-off by subduction, basalt and gabbro can be carried to extreme depths by subduction. Under such conditions all hydrous minerals (mostly amphibole in this case) transform into anhydrous minerals such as garnet, pyroxene and kyanite. The resultant rock is the rare and beautiful rock eclogite.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20</a:t>
            </a:fld>
            <a:endParaRPr lang="en-US"/>
          </a:p>
        </p:txBody>
      </p:sp>
    </p:spTree>
    <p:extLst>
      <p:ext uri="{BB962C8B-B14F-4D97-AF65-F5344CB8AC3E}">
        <p14:creationId xmlns:p14="http://schemas.microsoft.com/office/powerpoint/2010/main" val="3047928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Blocks of eclogite are sporadically distributed in the mélange, but seem to be particularly common just north of the airport.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21</a:t>
            </a:fld>
            <a:endParaRPr lang="en-US"/>
          </a:p>
        </p:txBody>
      </p:sp>
    </p:spTree>
    <p:extLst>
      <p:ext uri="{BB962C8B-B14F-4D97-AF65-F5344CB8AC3E}">
        <p14:creationId xmlns:p14="http://schemas.microsoft.com/office/powerpoint/2010/main" val="4017487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Apparently some Catalina rocks followed a metamorphic path with slightly elevated temperatures. Instead of passing through blueschist metamorphism they were subjected to greenschist metamorphism. Differential stress may not be high enough during the initial phases of greenschist facies metamorphism to align minerals to produce a schistose texture, so the first rock formed from the progressive metamorphism of mafic rock along this path is often the unfoliated rock greenstone (named for the green metamorphic minerals like chlorite, epidote and actinolite that it typically contains).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22</a:t>
            </a:fld>
            <a:endParaRPr lang="en-US"/>
          </a:p>
        </p:txBody>
      </p:sp>
    </p:spTree>
    <p:extLst>
      <p:ext uri="{BB962C8B-B14F-4D97-AF65-F5344CB8AC3E}">
        <p14:creationId xmlns:p14="http://schemas.microsoft.com/office/powerpoint/2010/main" val="2204711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Greenstone can be a very confusing rock, especially on Catalina Island. Strictly speaking, greenstone forms under greenschist facies metamorphism. A similar rock </a:t>
            </a:r>
            <a:r>
              <a:rPr lang="en-US" i="1" baseline="0" dirty="0"/>
              <a:t>could</a:t>
            </a:r>
            <a:r>
              <a:rPr lang="en-US" baseline="0" dirty="0"/>
              <a:t> theoretically form under blueschist facies conditions but rarely does, because subduction is generally too rapid for rocks to reach equilibrium at such low temperature and pressure. Nevertheless, greenstone is common in subduction zones – not because it forms there, but because greenschist facies metamorphism is common at divergent plate boundaries were ocean crust forms. Thus greenstone is more commonly </a:t>
            </a:r>
            <a:r>
              <a:rPr lang="en-US" i="1" baseline="0" dirty="0"/>
              <a:t>brought</a:t>
            </a:r>
            <a:r>
              <a:rPr lang="en-US" baseline="0" dirty="0"/>
              <a:t> to the subduction zone, rather than made there. </a:t>
            </a:r>
          </a:p>
          <a:p>
            <a:endParaRPr lang="en-US" baseline="0" dirty="0"/>
          </a:p>
          <a:p>
            <a:r>
              <a:rPr lang="en-US" baseline="0" dirty="0"/>
              <a:t>Adding to these complexities is that some Catalina rocks may have followed a significantly higher temperature path relative to typical subduction metamorphism. Thus Catalina greenstones may indeed have encountered greenschist facies metamorphism in the subduction zone. </a:t>
            </a:r>
          </a:p>
          <a:p>
            <a:endParaRPr lang="en-US" baseline="0" dirty="0"/>
          </a:p>
          <a:p>
            <a:r>
              <a:rPr lang="en-US" baseline="0" dirty="0"/>
              <a:t>If that’s not confusing enough for you, greenstone only becomes the </a:t>
            </a:r>
            <a:r>
              <a:rPr lang="en-US" i="1" baseline="0" dirty="0"/>
              <a:t>rock</a:t>
            </a:r>
            <a:r>
              <a:rPr lang="en-US" baseline="0" dirty="0"/>
              <a:t> greenschist when there is sufficient differential stress (common in subduction zones).  Also note that although some greenstone can become greenschist, only greenschist with a mafic parent can be greenstone. Got it? E Z P Z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Greenschist facies metamorphic rocks occur in discontinuous outcrops towards the central part of the island and tend to occur at medium elevations.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24</a:t>
            </a:fld>
            <a:endParaRPr lang="en-US"/>
          </a:p>
        </p:txBody>
      </p:sp>
    </p:spTree>
    <p:extLst>
      <p:ext uri="{BB962C8B-B14F-4D97-AF65-F5344CB8AC3E}">
        <p14:creationId xmlns:p14="http://schemas.microsoft.com/office/powerpoint/2010/main" val="1308745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Under higher temperatures and pressures the</a:t>
            </a:r>
            <a:r>
              <a:rPr lang="en-US" baseline="0" dirty="0"/>
              <a:t> green minerals in greenstone metamorphose into black minerals like hornblende and the rock becomes amphibolite.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25</a:t>
            </a:fld>
            <a:endParaRPr lang="en-US"/>
          </a:p>
        </p:txBody>
      </p:sp>
    </p:spTree>
    <p:extLst>
      <p:ext uri="{BB962C8B-B14F-4D97-AF65-F5344CB8AC3E}">
        <p14:creationId xmlns:p14="http://schemas.microsoft.com/office/powerpoint/2010/main" val="1479470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Amphibolite has a characteristic “salt and pepper” appearance</a:t>
            </a:r>
            <a:r>
              <a:rPr lang="en-US" baseline="0" dirty="0"/>
              <a:t> and is only weakly foliated.</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Amphibolite facies metamorphic rocks are generally found at higher elevations than greenschist facies rocks.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27</a:t>
            </a:fld>
            <a:endParaRPr lang="en-US"/>
          </a:p>
        </p:txBody>
      </p:sp>
    </p:spTree>
    <p:extLst>
      <p:ext uri="{BB962C8B-B14F-4D97-AF65-F5344CB8AC3E}">
        <p14:creationId xmlns:p14="http://schemas.microsoft.com/office/powerpoint/2010/main" val="1985837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Under the truly hellish temperature</a:t>
            </a:r>
            <a:r>
              <a:rPr lang="en-US" baseline="0" dirty="0"/>
              <a:t> and pressure towards the bottom of a subduction zone both paths converge. Only fully dehydrated minerals survive like pyroxene, garnet and kyanite. The resultant rock is eclogite.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28</a:t>
            </a:fld>
            <a:endParaRPr lang="en-US"/>
          </a:p>
        </p:txBody>
      </p:sp>
    </p:spTree>
    <p:extLst>
      <p:ext uri="{BB962C8B-B14F-4D97-AF65-F5344CB8AC3E}">
        <p14:creationId xmlns:p14="http://schemas.microsoft.com/office/powerpoint/2010/main" val="2557799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Eclogite is a rare,</a:t>
            </a:r>
            <a:r>
              <a:rPr lang="en-US" baseline="0" dirty="0"/>
              <a:t> beautiful and geologically significant rock, but is relatively common on Catalina.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 and changes in pressure and temperate follow path 5 in the metamorphic facies diagram. Metamorphic facies are environments defined by specific ranges in temperature and pressure. Facies names are based on the type of rock formed from the metamorphism of a </a:t>
            </a:r>
            <a:r>
              <a:rPr lang="en-US" u="sng" baseline="0" dirty="0"/>
              <a:t>mafic</a:t>
            </a:r>
            <a:r>
              <a:rPr lang="en-US" baseline="0" dirty="0"/>
              <a:t> parent (e.g. basalt, basaltic sand, gabbro).</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a:t>
            </a:fld>
            <a:endParaRPr lang="en-US"/>
          </a:p>
        </p:txBody>
      </p:sp>
    </p:spTree>
    <p:extLst>
      <p:ext uri="{BB962C8B-B14F-4D97-AF65-F5344CB8AC3E}">
        <p14:creationId xmlns:p14="http://schemas.microsoft.com/office/powerpoint/2010/main" val="956418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All eclogite that I have seen on Catalina Island lacks the distinctive green pyroxene “omphacite”. Perhaps retrograde metamorphism (common in metamorphic rocks exhumed from extreme depths) converted the green omphacite into black hornblende.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Eclogite not only represents the highest</a:t>
            </a:r>
            <a:r>
              <a:rPr lang="en-US" baseline="0" dirty="0"/>
              <a:t> degree of metamorphism for basalt in a subduction zone, but also represents its complete dehydration as deeper subduction causes progressively more water to migrate into the lower wedge and upper mantle. That eclogite is exposed on Catalina bears witness to the tremendous amount of uplift that has taken place there.</a:t>
            </a:r>
            <a:endParaRPr lang="en-US" dirty="0"/>
          </a:p>
        </p:txBody>
      </p:sp>
      <p:sp>
        <p:nvSpPr>
          <p:cNvPr id="4" name="Slide Number Placeholder 3"/>
          <p:cNvSpPr>
            <a:spLocks noGrp="1"/>
          </p:cNvSpPr>
          <p:nvPr>
            <p:ph type="sldNum" sz="quarter" idx="10"/>
          </p:nvPr>
        </p:nvSpPr>
        <p:spPr/>
        <p:txBody>
          <a:bodyPr/>
          <a:lstStyle/>
          <a:p>
            <a:fld id="{043514EF-3F01-41BD-B773-BDB843A3EC6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OK, now let’s see what happens</a:t>
            </a:r>
            <a:r>
              <a:rPr lang="en-US" baseline="0" dirty="0"/>
              <a:t> to pelagic sediments carried into the accretionary wedge.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Recall</a:t>
            </a:r>
            <a:r>
              <a:rPr lang="en-US" baseline="0" dirty="0"/>
              <a:t> that the pelagic sediment brought to the wedge was comprised mainly of siliceous ooze which hardens into chert and minor amounts of pelagic clay which hardens into shale.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Shale derived</a:t>
            </a:r>
            <a:r>
              <a:rPr lang="en-US" baseline="0" dirty="0"/>
              <a:t> from pelagic clay will metamorphose into pretty much the same suite of rocks that turbidite-derived shale did. None of these are particularly common on Catalina, but because of </a:t>
            </a:r>
            <a:r>
              <a:rPr lang="en-US" baseline="0" dirty="0" err="1"/>
              <a:t>metasomatism</a:t>
            </a:r>
            <a:r>
              <a:rPr lang="en-US" baseline="0" dirty="0"/>
              <a:t> shale-derived schist (</a:t>
            </a:r>
            <a:r>
              <a:rPr lang="en-US" baseline="0" dirty="0" err="1"/>
              <a:t>pelitic</a:t>
            </a:r>
            <a:r>
              <a:rPr lang="en-US" baseline="0" dirty="0"/>
              <a:t> schist) can become blueschist.</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34</a:t>
            </a:fld>
            <a:endParaRPr lang="en-US"/>
          </a:p>
        </p:txBody>
      </p:sp>
    </p:spTree>
    <p:extLst>
      <p:ext uri="{BB962C8B-B14F-4D97-AF65-F5344CB8AC3E}">
        <p14:creationId xmlns:p14="http://schemas.microsoft.com/office/powerpoint/2010/main" val="2446715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Chert on the other hand, since it is</a:t>
            </a:r>
            <a:r>
              <a:rPr lang="en-US" baseline="0" dirty="0"/>
              <a:t> made almost entirely of silica, which is very stable during metamorphism,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will recrystallize only</a:t>
            </a:r>
            <a:r>
              <a:rPr lang="en-US" baseline="0" dirty="0"/>
              <a:t> slightly to form quartzite. Like greywacke, the relatively minor changes that occur during the metamorphism of chert make it a poor indicator of metamorphic facies. Because of </a:t>
            </a:r>
            <a:r>
              <a:rPr lang="en-US" baseline="0" dirty="0" err="1"/>
              <a:t>metasomatism</a:t>
            </a:r>
            <a:r>
              <a:rPr lang="en-US" baseline="0" dirty="0"/>
              <a:t>, however, even quartzite can contain glauconite and lawsonite.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for metamorphism</a:t>
            </a:r>
            <a:r>
              <a:rPr lang="en-US" baseline="0" dirty="0"/>
              <a:t> of the upper mantle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7C3F59CD-5DB1-492E-8959-078ED32C5D88}" type="slidenum">
              <a:rPr lang="en-US" smtClean="0"/>
              <a:pPr/>
              <a:t>38</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dirty="0"/>
              <a:t>… you</a:t>
            </a:r>
            <a:r>
              <a:rPr lang="en-US" baseline="0" dirty="0"/>
              <a:t> already know what happens to peridotite that becomes part of an accretionary wedge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53B0CAA7-CD53-4CEE-8E21-4E5FE83AFCE4}" type="slidenum">
              <a:rPr lang="en-US" smtClean="0"/>
              <a:pPr/>
              <a:t>39</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en-US" dirty="0"/>
              <a:t>… that’s right, it turns into serpentinite.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let’s take each of the 4 wedge components and see how</a:t>
            </a:r>
            <a:r>
              <a:rPr lang="en-US" baseline="0" dirty="0"/>
              <a:t> subduction metamorphism changes them.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a:t>
            </a:fld>
            <a:endParaRPr lang="en-US"/>
          </a:p>
        </p:txBody>
      </p:sp>
    </p:spTree>
    <p:extLst>
      <p:ext uri="{BB962C8B-B14F-4D97-AF65-F5344CB8AC3E}">
        <p14:creationId xmlns:p14="http://schemas.microsoft.com/office/powerpoint/2010/main" val="2401713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53B0CAA7-CD53-4CEE-8E21-4E5FE83AFCE4}" type="slidenum">
              <a:rPr lang="en-US" smtClean="0"/>
              <a:pPr/>
              <a:t>40</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en-US" dirty="0"/>
              <a:t>Serpentinite knockers are</a:t>
            </a:r>
            <a:r>
              <a:rPr lang="en-US" baseline="0" dirty="0"/>
              <a:t> </a:t>
            </a:r>
            <a:r>
              <a:rPr lang="en-US" dirty="0"/>
              <a:t>sporadically distributed</a:t>
            </a:r>
            <a:r>
              <a:rPr lang="en-US" baseline="0" dirty="0"/>
              <a:t> on Catalina, but the most continuous outcrops of serpentinite occur at even higher elevations than the amphibolite because that region represents the mantle wedge above the accretionary wedge.</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From the right angle and with the geologic map overlay, one can actually see the structure of the Mesozoic subduction zone in the arrangement of rock types near Catalina’s airport. How’s that for cool?!! </a:t>
            </a:r>
            <a:r>
              <a:rPr lang="en-US" dirty="0"/>
              <a:t>Ah but only if it were only so simple…..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inverted metamorphism interpretation, which was accepted for almost 30 years, implied that the parent rocks of the various metamorphic units should have roughly the same age since they would have all been subducted together.</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But a more recent and thorough examination of Catalina’s metamorphic rocks …</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revealed that the amphibolite grade parent rocks were subducted between 15-20my </a:t>
            </a:r>
            <a:r>
              <a:rPr lang="en-US" u="sng" baseline="0" dirty="0"/>
              <a:t>before</a:t>
            </a:r>
            <a:r>
              <a:rPr lang="en-US" baseline="0" dirty="0"/>
              <a:t> those for blueschist grade metamorphic rocks.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After such a long period of subduction a lot of heat from the upper plate rocks would have conducted into the relatively cool subducted oceanic crust beneath, thermal gradients would equilibrate and the inverted temperature profiles would be destroyed.</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Thus the original model only holds for a recently initiated subduction zone. By the time Catalina’s blueschist parent materials had been subducted, subduction had been active for at least 20my – time enough to eliminate the inverted temperature profiles.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Combined with provenance ties linking the Catalina schist to the Peninsular Ranges Batholith, the age relationships suggested that the amphibolite grade rocks formed from early Cretaceous forearc basin sediments…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that were thrust under the western margin</a:t>
            </a:r>
            <a:r>
              <a:rPr lang="en-US" baseline="0" dirty="0"/>
              <a:t> of the actively forming Peninsular Ranges Batholith where ample heat was available for amphibolite grade metamorphism.</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a:t>
            </a:r>
            <a:r>
              <a:rPr lang="en-US" baseline="0" dirty="0"/>
              <a:t> addition of magma to the western PRB brought plutons in close proximity with the amphibolites while continued compression thrust younger forearc basin sediments beneath them. Being slightly further from the batholith, these younger sediments were subjected to slightly lower temperature and metamorphic grade. The intense compression resulted in a significant amount of subduction erosion along the base of the North American Plate’s leading edge which brought younger blueschist grade metamorphic rocks ever closer to the older amphibolites.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 this discussion we will assume that ions do not migrate from one material to another during metamorphism. However, in the fluid-rich environment of a mélange, soluble ions like Mg and Na are so mobile that virtually all parent materials become infused to some degree with these two ions.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a:t>
            </a:fld>
            <a:endParaRPr lang="en-US"/>
          </a:p>
        </p:txBody>
      </p:sp>
    </p:spTree>
    <p:extLst>
      <p:ext uri="{BB962C8B-B14F-4D97-AF65-F5344CB8AC3E}">
        <p14:creationId xmlns:p14="http://schemas.microsoft.com/office/powerpoint/2010/main" val="1335838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Eventually subduction erosion brought the blueschists in contact with the amphibolites –</a:t>
            </a:r>
            <a:r>
              <a:rPr lang="en-US" baseline="0" dirty="0"/>
              <a:t> an event which coincided with the initiation of r</a:t>
            </a:r>
            <a:r>
              <a:rPr lang="en-US" dirty="0"/>
              <a:t>apid</a:t>
            </a:r>
            <a:r>
              <a:rPr lang="en-US" baseline="0" dirty="0"/>
              <a:t> convergence between the Farallon and North American plates and the flattening of the subduction angle. In this model massive devolatilization from the deeply underthrusted Catalina Schist led to extensive wet melting in the eastern PRB.</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 underplating of trench-derived</a:t>
            </a:r>
            <a:r>
              <a:rPr lang="en-US" baseline="0" dirty="0"/>
              <a:t> sediment carried large quantities of Catalina Schist-related rocks surprisingly far east of the PRB.</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E1814E0E-E96F-4CB5-B6FA-17BBA43B3063}" type="slidenum">
              <a:rPr lang="en-US" smtClean="0"/>
              <a:pPr/>
              <a:t>52</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xfrm>
            <a:off x="685800" y="4343400"/>
            <a:ext cx="5486400" cy="4114800"/>
          </a:xfrm>
          <a:noFill/>
          <a:ln/>
        </p:spPr>
        <p:txBody>
          <a:bodyPr/>
          <a:lstStyle/>
          <a:p>
            <a:pPr eaLnBrk="1" hangingPunct="1"/>
            <a:r>
              <a:rPr lang="en-US" dirty="0"/>
              <a:t>One model suggests that subduction</a:t>
            </a:r>
            <a:r>
              <a:rPr lang="en-US" baseline="0" dirty="0"/>
              <a:t> of an anomalously thick slab of ocean crust permitted an unusually large amount of rock to be subducted in its wake. These rocks are now exposed as far east as Arizona…</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7389BDC1-7BC9-4C05-BE92-AFA033CFD9A1}" type="slidenum">
              <a:rPr lang="en-US" smtClean="0"/>
              <a:pPr/>
              <a:t>53</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685800" y="4343400"/>
            <a:ext cx="5486400" cy="4114800"/>
          </a:xfrm>
          <a:noFill/>
          <a:ln/>
        </p:spPr>
        <p:txBody>
          <a:bodyPr/>
          <a:lstStyle/>
          <a:p>
            <a:pPr eaLnBrk="1" hangingPunct="1"/>
            <a:r>
              <a:rPr lang="en-US" dirty="0"/>
              <a:t>… where</a:t>
            </a:r>
            <a:r>
              <a:rPr lang="en-US" baseline="0" dirty="0"/>
              <a:t> they go by various names,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C773F975-A593-4366-8FB4-B066C8F16701}" type="slidenum">
              <a:rPr lang="en-US" smtClean="0"/>
              <a:pPr/>
              <a:t>54</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685800" y="4343400"/>
            <a:ext cx="5486400" cy="4114800"/>
          </a:xfrm>
          <a:noFill/>
          <a:ln/>
        </p:spPr>
        <p:txBody>
          <a:bodyPr/>
          <a:lstStyle/>
          <a:p>
            <a:pPr eaLnBrk="1" hangingPunct="1"/>
            <a:r>
              <a:rPr lang="en-US" dirty="0"/>
              <a:t>…</a:t>
            </a:r>
            <a:r>
              <a:rPr lang="en-US" baseline="0" dirty="0"/>
              <a:t> but in the Southern California continental borderland they are collectively referred to as the Catalina Schist because that is where they are best exposed. Note the blueschist in this outcrop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C773F975-A593-4366-8FB4-B066C8F16701}" type="slidenum">
              <a:rPr lang="en-US" smtClean="0"/>
              <a:pPr/>
              <a:t>55</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685800" y="4343400"/>
            <a:ext cx="5486400" cy="4114800"/>
          </a:xfrm>
          <a:noFill/>
          <a:ln/>
        </p:spPr>
        <p:txBody>
          <a:bodyPr/>
          <a:lstStyle/>
          <a:p>
            <a:pPr eaLnBrk="1" hangingPunct="1"/>
            <a:r>
              <a:rPr lang="en-US" dirty="0"/>
              <a:t>… typical of those</a:t>
            </a:r>
            <a:r>
              <a:rPr lang="en-US" baseline="0" dirty="0"/>
              <a:t> on Catalina.</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 only minor amounts of shale were accreted</a:t>
            </a:r>
            <a:r>
              <a:rPr lang="en-US" baseline="0" dirty="0"/>
              <a:t> to the wedge, shale is the far more susceptible to metamorphism than greywacke.</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That’s because shale contains clay.</a:t>
            </a:r>
            <a:r>
              <a:rPr lang="en-US" baseline="0" dirty="0"/>
              <a:t> Clay </a:t>
            </a:r>
            <a:r>
              <a:rPr lang="en-US" dirty="0"/>
              <a:t>is a product of weathering</a:t>
            </a:r>
            <a:r>
              <a:rPr lang="en-US" baseline="0" dirty="0"/>
              <a:t> </a:t>
            </a:r>
            <a:r>
              <a:rPr lang="en-US" dirty="0"/>
              <a:t>and is therefore stable under surface conditions. If subjected to higher temperatures</a:t>
            </a:r>
            <a:r>
              <a:rPr lang="en-US" baseline="0" dirty="0"/>
              <a:t> and pressures it becomes unstable and will metamorphose into more stable minerals.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7</a:t>
            </a:fld>
            <a:endParaRPr lang="en-US"/>
          </a:p>
        </p:txBody>
      </p:sp>
    </p:spTree>
    <p:extLst>
      <p:ext uri="{BB962C8B-B14F-4D97-AF65-F5344CB8AC3E}">
        <p14:creationId xmlns:p14="http://schemas.microsoft.com/office/powerpoint/2010/main" val="90826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shale is carried</a:t>
            </a:r>
            <a:r>
              <a:rPr lang="en-US" baseline="0" dirty="0"/>
              <a:t> to greater depths by subduction it can potentially transform into a wide variety of metamorphic rock types.</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8</a:t>
            </a:fld>
            <a:endParaRPr lang="en-US"/>
          </a:p>
        </p:txBody>
      </p:sp>
    </p:spTree>
    <p:extLst>
      <p:ext uri="{BB962C8B-B14F-4D97-AF65-F5344CB8AC3E}">
        <p14:creationId xmlns:p14="http://schemas.microsoft.com/office/powerpoint/2010/main" val="127792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 phyllite and schist are locally present, none of these rocks are particularly common on</a:t>
            </a:r>
            <a:r>
              <a:rPr lang="en-US" baseline="0" dirty="0"/>
              <a:t> Catalina.</a:t>
            </a:r>
            <a:endParaRPr lang="en-US" dirty="0"/>
          </a:p>
        </p:txBody>
      </p:sp>
      <p:sp>
        <p:nvSpPr>
          <p:cNvPr id="4" name="Slide Number Placeholder 3"/>
          <p:cNvSpPr>
            <a:spLocks noGrp="1"/>
          </p:cNvSpPr>
          <p:nvPr>
            <p:ph type="sldNum" sz="quarter" idx="10"/>
          </p:nvPr>
        </p:nvSpPr>
        <p:spPr/>
        <p:txBody>
          <a:bodyPr/>
          <a:lstStyle/>
          <a:p>
            <a:pPr>
              <a:defRPr/>
            </a:pPr>
            <a:fld id="{2C519B51-2C86-4BD9-94F5-5E63352897E9}" type="slidenum">
              <a:rPr lang="en-US" smtClean="0"/>
              <a:pPr>
                <a:defRPr/>
              </a:pPr>
              <a:t>9</a:t>
            </a:fld>
            <a:endParaRPr lang="en-US"/>
          </a:p>
        </p:txBody>
      </p:sp>
    </p:spTree>
    <p:extLst>
      <p:ext uri="{BB962C8B-B14F-4D97-AF65-F5344CB8AC3E}">
        <p14:creationId xmlns:p14="http://schemas.microsoft.com/office/powerpoint/2010/main" val="3156430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26A79-272E-41D2-AD4D-09AEC8EC081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9FBC4E-BB6F-42FF-8E4B-F77A5D764E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7FB787-C224-42B3-9509-37E5E9EBA84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87A5D-0D3B-4C9B-8633-C72CF23145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41CC9A-5AF0-41F3-A439-C7022267760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20AA89-F9F9-487B-9C24-8C59F900EB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0446E9-D268-4A52-B29F-9EF8E62F32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0453E-E082-49E2-8BB7-2C3FF749504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E2F3F9-98D3-4900-AAFB-6142DBCD8DF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2BF6F9-B37F-4445-9A2C-A8FA3DC5826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CD0B8A-879E-470B-840E-FAEE144DCB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EC5E050B-BB3C-40CD-B81E-064562282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0.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3.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2.png"/><Relationship Id="rId4" Type="http://schemas.microsoft.com/office/2007/relationships/hdphoto" Target="../media/hdphoto10.wdp"/><Relationship Id="rId9"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12.emf"/><Relationship Id="rId5" Type="http://schemas.openxmlformats.org/officeDocument/2006/relationships/image" Target="../media/image24.png"/><Relationship Id="rId10" Type="http://schemas.microsoft.com/office/2007/relationships/hdphoto" Target="../media/hdphoto9.wdp"/><Relationship Id="rId4" Type="http://schemas.microsoft.com/office/2007/relationships/hdphoto" Target="../media/hdphoto11.wdp"/><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2.emf"/><Relationship Id="rId3" Type="http://schemas.openxmlformats.org/officeDocument/2006/relationships/image" Target="../media/image30.png"/><Relationship Id="rId7" Type="http://schemas.openxmlformats.org/officeDocument/2006/relationships/image" Target="../media/image31.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23.png"/><Relationship Id="rId5" Type="http://schemas.openxmlformats.org/officeDocument/2006/relationships/image" Target="../media/image24.png"/><Relationship Id="rId10" Type="http://schemas.microsoft.com/office/2007/relationships/hdphoto" Target="../media/hdphoto7.wdp"/><Relationship Id="rId4" Type="http://schemas.microsoft.com/office/2007/relationships/hdphoto" Target="../media/hdphoto11.wdp"/><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microsoft.com/office/2007/relationships/hdphoto" Target="../media/hdphoto14.wdp"/><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2.emf"/><Relationship Id="rId4" Type="http://schemas.microsoft.com/office/2007/relationships/hdphoto" Target="../media/hdphoto13.wdp"/><Relationship Id="rId9"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2.emf"/><Relationship Id="rId3" Type="http://schemas.openxmlformats.org/officeDocument/2006/relationships/image" Target="../media/image30.png"/><Relationship Id="rId7" Type="http://schemas.openxmlformats.org/officeDocument/2006/relationships/image" Target="../media/image31.png"/><Relationship Id="rId12" Type="http://schemas.microsoft.com/office/2007/relationships/hdphoto" Target="../media/hdphoto9.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6.wdp"/><Relationship Id="rId11" Type="http://schemas.openxmlformats.org/officeDocument/2006/relationships/image" Target="../media/image36.png"/><Relationship Id="rId5" Type="http://schemas.openxmlformats.org/officeDocument/2006/relationships/image" Target="../media/image35.png"/><Relationship Id="rId15" Type="http://schemas.microsoft.com/office/2007/relationships/hdphoto" Target="../media/hdphoto10.wdp"/><Relationship Id="rId10" Type="http://schemas.microsoft.com/office/2007/relationships/hdphoto" Target="../media/hdphoto7.wdp"/><Relationship Id="rId4" Type="http://schemas.microsoft.com/office/2007/relationships/hdphoto" Target="../media/hdphoto11.wdp"/><Relationship Id="rId9" Type="http://schemas.openxmlformats.org/officeDocument/2006/relationships/image" Target="../media/image22.pn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0.wdp"/><Relationship Id="rId3"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12.emf"/><Relationship Id="rId5" Type="http://schemas.openxmlformats.org/officeDocument/2006/relationships/image" Target="../media/image31.png"/><Relationship Id="rId15" Type="http://schemas.microsoft.com/office/2007/relationships/hdphoto" Target="../media/hdphoto11.wdp"/><Relationship Id="rId10" Type="http://schemas.microsoft.com/office/2007/relationships/hdphoto" Target="../media/hdphoto9.wdp"/><Relationship Id="rId4" Type="http://schemas.microsoft.com/office/2007/relationships/hdphoto" Target="../media/hdphoto16.wdp"/><Relationship Id="rId9" Type="http://schemas.openxmlformats.org/officeDocument/2006/relationships/image" Target="../media/image36.png"/><Relationship Id="rId1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19.wdp"/><Relationship Id="rId3" Type="http://schemas.openxmlformats.org/officeDocument/2006/relationships/image" Target="../media/image43.jpeg"/><Relationship Id="rId7" Type="http://schemas.microsoft.com/office/2007/relationships/hdphoto" Target="../media/hdphoto17.wdp"/><Relationship Id="rId12"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png"/><Relationship Id="rId11" Type="http://schemas.microsoft.com/office/2007/relationships/hdphoto" Target="../media/hdphoto10.wdp"/><Relationship Id="rId5" Type="http://schemas.microsoft.com/office/2007/relationships/hdphoto" Target="../media/hdphoto16.wdp"/><Relationship Id="rId15" Type="http://schemas.microsoft.com/office/2007/relationships/hdphoto" Target="../media/hdphoto7.wdp"/><Relationship Id="rId10" Type="http://schemas.openxmlformats.org/officeDocument/2006/relationships/image" Target="../media/image24.png"/><Relationship Id="rId4" Type="http://schemas.openxmlformats.org/officeDocument/2006/relationships/image" Target="../media/image35.png"/><Relationship Id="rId9" Type="http://schemas.microsoft.com/office/2007/relationships/hdphoto" Target="../media/hdphoto18.wdp"/><Relationship Id="rId1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1.png"/><Relationship Id="rId7" Type="http://schemas.microsoft.com/office/2007/relationships/hdphoto" Target="../media/hdphoto3.wdp"/><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5.tiff"/><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www.pitt.edu/~cejones/Geoimages/6MetamorphicRocks/Quartzite/QuartziteTanCUp.jpg" TargetMode="External"/><Relationship Id="rId5" Type="http://schemas.openxmlformats.org/officeDocument/2006/relationships/image" Target="../media/image52.jpeg"/><Relationship Id="rId4" Type="http://schemas.openxmlformats.org/officeDocument/2006/relationships/hyperlink" Target="http://www.pitt.edu/~cejones/Geoimages/6MetamorphicRocks/Quartzite/QuartziteRedCUp.jpg" TargetMode="External"/><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5.tiff"/><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8.png"/><Relationship Id="rId7" Type="http://schemas.microsoft.com/office/2007/relationships/hdphoto" Target="../media/hdphoto3.wdp"/><Relationship Id="rId12"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5.tiff"/><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2743" name="Text Box 7"/>
          <p:cNvSpPr txBox="1">
            <a:spLocks noChangeArrowheads="1"/>
          </p:cNvSpPr>
          <p:nvPr/>
        </p:nvSpPr>
        <p:spPr bwMode="auto">
          <a:xfrm>
            <a:off x="1673225" y="76200"/>
            <a:ext cx="1527175" cy="457200"/>
          </a:xfrm>
          <a:prstGeom prst="rect">
            <a:avLst/>
          </a:prstGeom>
          <a:noFill/>
          <a:ln w="9525">
            <a:noFill/>
            <a:miter lim="800000"/>
            <a:headEnd/>
            <a:tailEnd/>
          </a:ln>
          <a:effectLst/>
        </p:spPr>
        <p:txBody>
          <a:bodyPr wrap="none">
            <a:spAutoFit/>
          </a:bodyPr>
          <a:lstStyle/>
          <a:p>
            <a:pPr>
              <a:defRPr/>
            </a:pPr>
            <a:r>
              <a:rPr lang="en-US" dirty="0">
                <a:effectLst>
                  <a:outerShdw blurRad="38100" dist="38100" dir="2700000" algn="tl">
                    <a:srgbClr val="FFFFFF"/>
                  </a:outerShdw>
                </a:effectLst>
              </a:rPr>
              <a:t>Turbidite</a:t>
            </a:r>
          </a:p>
        </p:txBody>
      </p:sp>
      <p:sp>
        <p:nvSpPr>
          <p:cNvPr id="372744" name="Text Box 8"/>
          <p:cNvSpPr txBox="1">
            <a:spLocks noChangeArrowheads="1"/>
          </p:cNvSpPr>
          <p:nvPr/>
        </p:nvSpPr>
        <p:spPr bwMode="auto">
          <a:xfrm>
            <a:off x="60325" y="1981200"/>
            <a:ext cx="1749425" cy="822325"/>
          </a:xfrm>
          <a:prstGeom prst="rect">
            <a:avLst/>
          </a:prstGeom>
          <a:noFill/>
          <a:ln w="9525">
            <a:noFill/>
            <a:miter lim="800000"/>
            <a:headEnd/>
            <a:tailEnd/>
          </a:ln>
          <a:effectLst/>
        </p:spPr>
        <p:txBody>
          <a:bodyPr wrap="none" anchor="ctr" anchorCtr="1">
            <a:spAutoFit/>
          </a:bodyPr>
          <a:lstStyle/>
          <a:p>
            <a:pPr>
              <a:defRPr/>
            </a:pPr>
            <a:r>
              <a:rPr lang="en-US">
                <a:effectLst>
                  <a:outerShdw blurRad="38100" dist="38100" dir="2700000" algn="tl">
                    <a:srgbClr val="FFFFFF"/>
                  </a:outerShdw>
                </a:effectLst>
              </a:rPr>
              <a:t>   Pelagic</a:t>
            </a:r>
          </a:p>
          <a:p>
            <a:pPr>
              <a:defRPr/>
            </a:pPr>
            <a:r>
              <a:rPr lang="en-US">
                <a:effectLst>
                  <a:outerShdw blurRad="38100" dist="38100" dir="2700000" algn="tl">
                    <a:srgbClr val="FFFFFF"/>
                  </a:outerShdw>
                </a:effectLst>
              </a:rPr>
              <a:t>Sediments</a:t>
            </a:r>
          </a:p>
        </p:txBody>
      </p:sp>
      <p:sp>
        <p:nvSpPr>
          <p:cNvPr id="372745" name="Text Box 9"/>
          <p:cNvSpPr txBox="1">
            <a:spLocks noChangeArrowheads="1"/>
          </p:cNvSpPr>
          <p:nvPr/>
        </p:nvSpPr>
        <p:spPr bwMode="auto">
          <a:xfrm>
            <a:off x="152400" y="3429000"/>
            <a:ext cx="1120775" cy="457200"/>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FFFFFF"/>
                  </a:outerShdw>
                </a:effectLst>
              </a:rPr>
              <a:t>Basalt</a:t>
            </a:r>
          </a:p>
        </p:txBody>
      </p:sp>
      <p:sp>
        <p:nvSpPr>
          <p:cNvPr id="372746" name="Text Box 10"/>
          <p:cNvSpPr txBox="1">
            <a:spLocks noChangeArrowheads="1"/>
          </p:cNvSpPr>
          <p:nvPr/>
        </p:nvSpPr>
        <p:spPr bwMode="auto">
          <a:xfrm>
            <a:off x="2209800" y="3505200"/>
            <a:ext cx="1304925" cy="457200"/>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FFFFFF"/>
                  </a:outerShdw>
                </a:effectLst>
              </a:rPr>
              <a:t>Gabbro</a:t>
            </a:r>
          </a:p>
        </p:txBody>
      </p:sp>
      <p:sp>
        <p:nvSpPr>
          <p:cNvPr id="372747" name="Line 11"/>
          <p:cNvSpPr>
            <a:spLocks noChangeShapeType="1"/>
          </p:cNvSpPr>
          <p:nvPr/>
        </p:nvSpPr>
        <p:spPr bwMode="auto">
          <a:xfrm flipV="1">
            <a:off x="1219200" y="3276600"/>
            <a:ext cx="685800" cy="3810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372748" name="Line 12"/>
          <p:cNvSpPr>
            <a:spLocks noChangeShapeType="1"/>
          </p:cNvSpPr>
          <p:nvPr/>
        </p:nvSpPr>
        <p:spPr bwMode="auto">
          <a:xfrm flipH="1" flipV="1">
            <a:off x="1905000" y="3429000"/>
            <a:ext cx="304800" cy="3048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372752" name="Text Box 16"/>
          <p:cNvSpPr txBox="1">
            <a:spLocks noChangeArrowheads="1"/>
          </p:cNvSpPr>
          <p:nvPr/>
        </p:nvSpPr>
        <p:spPr bwMode="auto">
          <a:xfrm>
            <a:off x="6988175" y="1295400"/>
            <a:ext cx="2003425" cy="457200"/>
          </a:xfrm>
          <a:prstGeom prst="rect">
            <a:avLst/>
          </a:prstGeom>
          <a:noFill/>
          <a:ln w="9525">
            <a:noFill/>
            <a:miter lim="800000"/>
            <a:headEnd/>
            <a:tailEnd/>
          </a:ln>
          <a:effectLst/>
        </p:spPr>
        <p:txBody>
          <a:bodyPr wrap="none">
            <a:spAutoFit/>
          </a:bodyPr>
          <a:lstStyle/>
          <a:p>
            <a:pPr>
              <a:defRPr/>
            </a:pPr>
            <a:r>
              <a:rPr lang="en-US">
                <a:effectLst>
                  <a:outerShdw blurRad="38100" dist="38100" dir="2700000" algn="tl">
                    <a:srgbClr val="FFFFFF"/>
                  </a:outerShdw>
                </a:effectLst>
              </a:rPr>
              <a:t>Serpentinite</a:t>
            </a:r>
          </a:p>
        </p:txBody>
      </p:sp>
      <p:sp>
        <p:nvSpPr>
          <p:cNvPr id="372755" name="Line 19"/>
          <p:cNvSpPr>
            <a:spLocks noChangeShapeType="1"/>
          </p:cNvSpPr>
          <p:nvPr/>
        </p:nvSpPr>
        <p:spPr bwMode="auto">
          <a:xfrm>
            <a:off x="8077200" y="1752600"/>
            <a:ext cx="152400" cy="24384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372756" name="Line 20"/>
          <p:cNvSpPr>
            <a:spLocks noChangeShapeType="1"/>
          </p:cNvSpPr>
          <p:nvPr/>
        </p:nvSpPr>
        <p:spPr bwMode="auto">
          <a:xfrm flipH="1">
            <a:off x="7543800" y="1752600"/>
            <a:ext cx="457200" cy="11430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75797" name="Text Box 21"/>
          <p:cNvSpPr txBox="1">
            <a:spLocks noChangeArrowheads="1"/>
          </p:cNvSpPr>
          <p:nvPr/>
        </p:nvSpPr>
        <p:spPr bwMode="auto">
          <a:xfrm>
            <a:off x="4962525" y="1371600"/>
            <a:ext cx="1438275" cy="457200"/>
          </a:xfrm>
          <a:prstGeom prst="rect">
            <a:avLst/>
          </a:prstGeom>
          <a:noFill/>
          <a:ln w="9525">
            <a:noFill/>
            <a:miter lim="800000"/>
            <a:headEnd/>
            <a:tailEnd/>
          </a:ln>
        </p:spPr>
        <p:txBody>
          <a:bodyPr wrap="none">
            <a:spAutoFit/>
          </a:bodyPr>
          <a:lstStyle/>
          <a:p>
            <a:r>
              <a:rPr lang="en-US" dirty="0">
                <a:effectLst/>
              </a:rPr>
              <a:t>Mélange</a:t>
            </a:r>
          </a:p>
        </p:txBody>
      </p:sp>
      <p:sp>
        <p:nvSpPr>
          <p:cNvPr id="372758" name="Line 22"/>
          <p:cNvSpPr>
            <a:spLocks noChangeShapeType="1"/>
          </p:cNvSpPr>
          <p:nvPr/>
        </p:nvSpPr>
        <p:spPr bwMode="auto">
          <a:xfrm>
            <a:off x="5867400" y="1828800"/>
            <a:ext cx="990600" cy="1828800"/>
          </a:xfrm>
          <a:prstGeom prst="line">
            <a:avLst/>
          </a:prstGeom>
          <a:noFill/>
          <a:ln w="41275">
            <a:solidFill>
              <a:srgbClr val="FF3300"/>
            </a:solidFill>
            <a:round/>
            <a:headEnd/>
            <a:tailEnd type="triangle" w="med" len="med"/>
          </a:ln>
          <a:effectLst>
            <a:outerShdw blurRad="50800" dist="38100" algn="l" rotWithShape="0">
              <a:prstClr val="black">
                <a:alpha val="40000"/>
              </a:prstClr>
            </a:outerShdw>
          </a:effectLst>
        </p:spPr>
        <p:txBody>
          <a:bodyPr/>
          <a:lstStyle/>
          <a:p>
            <a:pPr>
              <a:defRPr/>
            </a:pPr>
            <a:endParaRPr lang="en-US"/>
          </a:p>
        </p:txBody>
      </p:sp>
      <p:sp>
        <p:nvSpPr>
          <p:cNvPr id="19" name="Right Arrow 18"/>
          <p:cNvSpPr/>
          <p:nvPr/>
        </p:nvSpPr>
        <p:spPr bwMode="auto">
          <a:xfrm rot="1183887">
            <a:off x="4408715" y="3200401"/>
            <a:ext cx="3679372" cy="90351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itchFamily="34" charset="0"/>
              </a:rPr>
              <a:t>Increasing metamorphism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srcRect/>
          <a:stretch>
            <a:fillRect/>
          </a:stretch>
        </p:blipFill>
        <p:spPr bwMode="auto">
          <a:xfrm>
            <a:off x="152400" y="0"/>
            <a:ext cx="2971800" cy="2900363"/>
          </a:xfrm>
          <a:prstGeom prst="rect">
            <a:avLst/>
          </a:prstGeom>
          <a:noFill/>
          <a:ln w="9525">
            <a:noFill/>
            <a:miter lim="800000"/>
            <a:headEnd/>
            <a:tailEnd/>
          </a:ln>
        </p:spPr>
      </p:pic>
      <p:sp>
        <p:nvSpPr>
          <p:cNvPr id="89091" name="Text Box 3"/>
          <p:cNvSpPr txBox="1">
            <a:spLocks noChangeArrowheads="1"/>
          </p:cNvSpPr>
          <p:nvPr/>
        </p:nvSpPr>
        <p:spPr bwMode="auto">
          <a:xfrm>
            <a:off x="381000" y="1447800"/>
            <a:ext cx="2743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latin typeface="Arial" charset="0"/>
              </a:rPr>
              <a:t>greywacke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p:cNvPicPr>
            <a:picLocks noChangeAspect="1" noChangeArrowheads="1"/>
          </p:cNvPicPr>
          <p:nvPr/>
        </p:nvPicPr>
        <p:blipFill>
          <a:blip r:embed="rId3" cstate="print"/>
          <a:srcRect/>
          <a:stretch>
            <a:fillRect/>
          </a:stretch>
        </p:blipFill>
        <p:spPr bwMode="auto">
          <a:xfrm>
            <a:off x="2362200" y="2049463"/>
            <a:ext cx="4191000" cy="3241675"/>
          </a:xfrm>
          <a:prstGeom prst="rect">
            <a:avLst/>
          </a:prstGeom>
          <a:noFill/>
          <a:ln w="9525">
            <a:noFill/>
            <a:miter lim="800000"/>
            <a:headEnd/>
            <a:tailEnd/>
          </a:ln>
        </p:spPr>
      </p:pic>
      <p:pic>
        <p:nvPicPr>
          <p:cNvPr id="90115" name="Picture 4"/>
          <p:cNvPicPr>
            <a:picLocks noChangeAspect="1" noChangeArrowheads="1"/>
          </p:cNvPicPr>
          <p:nvPr/>
        </p:nvPicPr>
        <p:blipFill>
          <a:blip r:embed="rId4" cstate="print"/>
          <a:srcRect/>
          <a:stretch>
            <a:fillRect/>
          </a:stretch>
        </p:blipFill>
        <p:spPr bwMode="auto">
          <a:xfrm>
            <a:off x="152400" y="0"/>
            <a:ext cx="2971800" cy="2900363"/>
          </a:xfrm>
          <a:prstGeom prst="rect">
            <a:avLst/>
          </a:prstGeom>
          <a:noFill/>
          <a:ln w="9525">
            <a:noFill/>
            <a:miter lim="800000"/>
            <a:headEnd/>
            <a:tailEnd/>
          </a:ln>
        </p:spPr>
      </p:pic>
      <p:sp>
        <p:nvSpPr>
          <p:cNvPr id="90116" name="Text Box 5"/>
          <p:cNvSpPr txBox="1">
            <a:spLocks noChangeArrowheads="1"/>
          </p:cNvSpPr>
          <p:nvPr/>
        </p:nvSpPr>
        <p:spPr bwMode="auto">
          <a:xfrm>
            <a:off x="381000" y="1447800"/>
            <a:ext cx="2743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latin typeface="Arial" charset="0"/>
              </a:rPr>
              <a:t>greywacke</a:t>
            </a:r>
          </a:p>
        </p:txBody>
      </p:sp>
      <p:sp>
        <p:nvSpPr>
          <p:cNvPr id="90117" name="Text Box 6"/>
          <p:cNvSpPr txBox="1">
            <a:spLocks noChangeArrowheads="1"/>
          </p:cNvSpPr>
          <p:nvPr/>
        </p:nvSpPr>
        <p:spPr bwMode="auto">
          <a:xfrm>
            <a:off x="3429000" y="3429000"/>
            <a:ext cx="2743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latin typeface="Arial" charset="0"/>
              </a:rPr>
              <a:t>meta-greywacke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srcRect/>
          <a:stretch>
            <a:fillRect/>
          </a:stretch>
        </p:blipFill>
        <p:spPr bwMode="auto">
          <a:xfrm>
            <a:off x="6235700" y="3505200"/>
            <a:ext cx="2908300" cy="3429000"/>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a:stretch>
            <a:fillRect/>
          </a:stretch>
        </p:blipFill>
        <p:spPr bwMode="auto">
          <a:xfrm>
            <a:off x="2362200" y="2049463"/>
            <a:ext cx="4191000" cy="3241675"/>
          </a:xfrm>
          <a:prstGeom prst="rect">
            <a:avLst/>
          </a:prstGeom>
          <a:noFill/>
          <a:ln w="9525">
            <a:noFill/>
            <a:miter lim="800000"/>
            <a:headEnd/>
            <a:tailEnd/>
          </a:ln>
        </p:spPr>
      </p:pic>
      <p:pic>
        <p:nvPicPr>
          <p:cNvPr id="91140" name="Picture 4"/>
          <p:cNvPicPr>
            <a:picLocks noChangeAspect="1" noChangeArrowheads="1"/>
          </p:cNvPicPr>
          <p:nvPr/>
        </p:nvPicPr>
        <p:blipFill>
          <a:blip r:embed="rId5" cstate="print"/>
          <a:srcRect/>
          <a:stretch>
            <a:fillRect/>
          </a:stretch>
        </p:blipFill>
        <p:spPr bwMode="auto">
          <a:xfrm>
            <a:off x="152400" y="0"/>
            <a:ext cx="2971800" cy="2900363"/>
          </a:xfrm>
          <a:prstGeom prst="rect">
            <a:avLst/>
          </a:prstGeom>
          <a:noFill/>
          <a:ln w="9525">
            <a:noFill/>
            <a:miter lim="800000"/>
            <a:headEnd/>
            <a:tailEnd/>
          </a:ln>
        </p:spPr>
      </p:pic>
      <p:sp>
        <p:nvSpPr>
          <p:cNvPr id="91141" name="Text Box 5"/>
          <p:cNvSpPr txBox="1">
            <a:spLocks noChangeArrowheads="1"/>
          </p:cNvSpPr>
          <p:nvPr/>
        </p:nvSpPr>
        <p:spPr bwMode="auto">
          <a:xfrm>
            <a:off x="381000" y="1447800"/>
            <a:ext cx="2743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latin typeface="Arial" charset="0"/>
              </a:rPr>
              <a:t>greywacke</a:t>
            </a:r>
          </a:p>
        </p:txBody>
      </p:sp>
      <p:sp>
        <p:nvSpPr>
          <p:cNvPr id="91142" name="Text Box 6"/>
          <p:cNvSpPr txBox="1">
            <a:spLocks noChangeArrowheads="1"/>
          </p:cNvSpPr>
          <p:nvPr/>
        </p:nvSpPr>
        <p:spPr bwMode="auto">
          <a:xfrm>
            <a:off x="3429000" y="3429000"/>
            <a:ext cx="2743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latin typeface="Arial" charset="0"/>
              </a:rPr>
              <a:t>meta-greywacke</a:t>
            </a:r>
          </a:p>
        </p:txBody>
      </p:sp>
      <p:sp>
        <p:nvSpPr>
          <p:cNvPr id="91143" name="Text Box 7"/>
          <p:cNvSpPr txBox="1">
            <a:spLocks noChangeArrowheads="1"/>
          </p:cNvSpPr>
          <p:nvPr/>
        </p:nvSpPr>
        <p:spPr bwMode="auto">
          <a:xfrm>
            <a:off x="6553200" y="5486400"/>
            <a:ext cx="2362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latin typeface="Arial" charset="0"/>
              </a:rPr>
              <a:t>Quartzite?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08" y="3195665"/>
            <a:ext cx="9173733" cy="3395635"/>
          </a:xfrm>
          <a:prstGeom prst="rect">
            <a:avLst/>
          </a:prstGeom>
        </p:spPr>
      </p:pic>
      <p:sp>
        <p:nvSpPr>
          <p:cNvPr id="4" name="TextBox 3"/>
          <p:cNvSpPr txBox="1"/>
          <p:nvPr/>
        </p:nvSpPr>
        <p:spPr>
          <a:xfrm>
            <a:off x="3480322" y="2627397"/>
            <a:ext cx="3219450" cy="400110"/>
          </a:xfrm>
          <a:prstGeom prst="rect">
            <a:avLst/>
          </a:prstGeom>
          <a:noFill/>
        </p:spPr>
        <p:txBody>
          <a:bodyPr wrap="square" rtlCol="0">
            <a:spAutoFit/>
          </a:bodyPr>
          <a:lstStyle/>
          <a:p>
            <a:pPr algn="ctr"/>
            <a:r>
              <a:rPr lang="en-US" sz="20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Forearc</a:t>
            </a: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 basement</a:t>
            </a:r>
          </a:p>
        </p:txBody>
      </p:sp>
      <p:cxnSp>
        <p:nvCxnSpPr>
          <p:cNvPr id="6" name="Straight Arrow Connector 5"/>
          <p:cNvCxnSpPr/>
          <p:nvPr/>
        </p:nvCxnSpPr>
        <p:spPr bwMode="auto">
          <a:xfrm flipH="1">
            <a:off x="533282" y="2728054"/>
            <a:ext cx="475872" cy="120305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Straight Arrow Connector 8"/>
          <p:cNvCxnSpPr/>
          <p:nvPr/>
        </p:nvCxnSpPr>
        <p:spPr bwMode="auto">
          <a:xfrm flipH="1">
            <a:off x="3266226" y="3047654"/>
            <a:ext cx="704850" cy="9714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2" name="TextBox 11"/>
          <p:cNvSpPr txBox="1"/>
          <p:nvPr/>
        </p:nvSpPr>
        <p:spPr>
          <a:xfrm>
            <a:off x="-13908" y="544398"/>
            <a:ext cx="9173733" cy="584775"/>
          </a:xfrm>
          <a:prstGeom prst="rect">
            <a:avLst/>
          </a:prstGeom>
          <a:noFill/>
        </p:spPr>
        <p:txBody>
          <a:bodyPr wrap="square" rtlCol="0">
            <a:spAutoFit/>
          </a:bodyPr>
          <a:lstStyle/>
          <a:p>
            <a:pPr algn="ctr"/>
            <a:r>
              <a:rPr lang="en-US" sz="3200" b="1" dirty="0">
                <a:solidFill>
                  <a:schemeClr val="tx1"/>
                </a:solidFill>
                <a:effectLst>
                  <a:outerShdw blurRad="38100" dist="38100" dir="2700000" algn="tl">
                    <a:srgbClr val="000000">
                      <a:alpha val="43137"/>
                    </a:srgbClr>
                  </a:outerShdw>
                </a:effectLst>
                <a:latin typeface="Arial" pitchFamily="34" charset="0"/>
                <a:cs typeface="Arial" pitchFamily="34" charset="0"/>
              </a:rPr>
              <a:t>Mafic Components</a:t>
            </a:r>
          </a:p>
        </p:txBody>
      </p:sp>
      <p:sp>
        <p:nvSpPr>
          <p:cNvPr id="13" name="Isosceles Triangle 12"/>
          <p:cNvSpPr/>
          <p:nvPr/>
        </p:nvSpPr>
        <p:spPr bwMode="auto">
          <a:xfrm rot="191127">
            <a:off x="233723" y="3962400"/>
            <a:ext cx="599117" cy="209550"/>
          </a:xfrm>
          <a:prstGeom prst="triangle">
            <a:avLst/>
          </a:prstGeom>
          <a:pattFill prst="sphere">
            <a:fgClr>
              <a:schemeClr val="bg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4" name="Freeform: Shape 13"/>
          <p:cNvSpPr/>
          <p:nvPr/>
        </p:nvSpPr>
        <p:spPr bwMode="auto">
          <a:xfrm rot="2151557">
            <a:off x="3346172" y="4044294"/>
            <a:ext cx="1137765" cy="274462"/>
          </a:xfrm>
          <a:custGeom>
            <a:avLst/>
            <a:gdLst>
              <a:gd name="connsiteX0" fmla="*/ 108078 w 470028"/>
              <a:gd name="connsiteY0" fmla="*/ 0 h 1085850"/>
              <a:gd name="connsiteX1" fmla="*/ 22353 w 470028"/>
              <a:gd name="connsiteY1" fmla="*/ 666750 h 1085850"/>
              <a:gd name="connsiteX2" fmla="*/ 470028 w 470028"/>
              <a:gd name="connsiteY2" fmla="*/ 1085850 h 1085850"/>
              <a:gd name="connsiteX3" fmla="*/ 470028 w 470028"/>
              <a:gd name="connsiteY3" fmla="*/ 1085850 h 1085850"/>
            </a:gdLst>
            <a:ahLst/>
            <a:cxnLst>
              <a:cxn ang="0">
                <a:pos x="connsiteX0" y="connsiteY0"/>
              </a:cxn>
              <a:cxn ang="0">
                <a:pos x="connsiteX1" y="connsiteY1"/>
              </a:cxn>
              <a:cxn ang="0">
                <a:pos x="connsiteX2" y="connsiteY2"/>
              </a:cxn>
              <a:cxn ang="0">
                <a:pos x="connsiteX3" y="connsiteY3"/>
              </a:cxn>
            </a:cxnLst>
            <a:rect l="l" t="t" r="r" b="b"/>
            <a:pathLst>
              <a:path w="470028" h="1085850">
                <a:moveTo>
                  <a:pt x="108078" y="0"/>
                </a:moveTo>
                <a:cubicBezTo>
                  <a:pt x="35053" y="242887"/>
                  <a:pt x="-37972" y="485775"/>
                  <a:pt x="22353" y="666750"/>
                </a:cubicBezTo>
                <a:cubicBezTo>
                  <a:pt x="82678" y="847725"/>
                  <a:pt x="470028" y="1085850"/>
                  <a:pt x="470028" y="1085850"/>
                </a:cubicBezTo>
                <a:lnTo>
                  <a:pt x="470028" y="1085850"/>
                </a:lnTo>
              </a:path>
            </a:pathLst>
          </a:cu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ArchDown">
              <a:avLst>
                <a:gd name="adj" fmla="val 1550490"/>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err="1">
                <a:solidFill>
                  <a:schemeClr val="tx1"/>
                </a:solidFill>
                <a:effectLst/>
              </a:rPr>
              <a:t>f</a:t>
            </a:r>
            <a:r>
              <a:rPr kumimoji="0" lang="en-US" sz="2400" b="1" i="0" u="none" strike="noStrike" cap="none" normalizeH="0" baseline="0" dirty="0" err="1">
                <a:ln>
                  <a:noFill/>
                </a:ln>
                <a:solidFill>
                  <a:schemeClr val="tx1"/>
                </a:solidFill>
                <a:effectLst/>
              </a:rPr>
              <a:t>orearc</a:t>
            </a:r>
            <a:r>
              <a:rPr kumimoji="0" lang="en-US" sz="2400" b="1" i="0" u="none" strike="noStrike" cap="none" normalizeH="0" baseline="0" dirty="0">
                <a:ln>
                  <a:noFill/>
                </a:ln>
                <a:solidFill>
                  <a:schemeClr val="tx1"/>
                </a:solidFill>
                <a:effectLst/>
              </a:rPr>
              <a:t> thrust</a:t>
            </a:r>
          </a:p>
        </p:txBody>
      </p:sp>
      <p:sp>
        <p:nvSpPr>
          <p:cNvPr id="15" name="Isosceles Triangle 14"/>
          <p:cNvSpPr/>
          <p:nvPr/>
        </p:nvSpPr>
        <p:spPr bwMode="auto">
          <a:xfrm rot="238017">
            <a:off x="1364166" y="3954114"/>
            <a:ext cx="674712" cy="278086"/>
          </a:xfrm>
          <a:prstGeom prst="triangle">
            <a:avLst/>
          </a:prstGeom>
          <a:pattFill prst="sphere">
            <a:fgClr>
              <a:schemeClr val="bg2"/>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cxnSp>
        <p:nvCxnSpPr>
          <p:cNvPr id="18" name="Straight Arrow Connector 17"/>
          <p:cNvCxnSpPr/>
          <p:nvPr/>
        </p:nvCxnSpPr>
        <p:spPr bwMode="auto">
          <a:xfrm>
            <a:off x="1167897" y="2728054"/>
            <a:ext cx="461727" cy="120305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1" name="TextBox 20"/>
          <p:cNvSpPr txBox="1"/>
          <p:nvPr/>
        </p:nvSpPr>
        <p:spPr>
          <a:xfrm>
            <a:off x="302004" y="2295555"/>
            <a:ext cx="1694422" cy="400110"/>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Seamounts</a:t>
            </a:r>
          </a:p>
        </p:txBody>
      </p:sp>
      <p:sp>
        <p:nvSpPr>
          <p:cNvPr id="22" name="TextBox 21"/>
          <p:cNvSpPr txBox="1"/>
          <p:nvPr/>
        </p:nvSpPr>
        <p:spPr>
          <a:xfrm>
            <a:off x="2276654" y="1943153"/>
            <a:ext cx="1694422" cy="707886"/>
          </a:xfrm>
          <a:prstGeom prst="rect">
            <a:avLst/>
          </a:prstGeom>
          <a:noFill/>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Oceanic crust</a:t>
            </a:r>
          </a:p>
        </p:txBody>
      </p:sp>
      <p:cxnSp>
        <p:nvCxnSpPr>
          <p:cNvPr id="23" name="Straight Arrow Connector 22"/>
          <p:cNvCxnSpPr/>
          <p:nvPr/>
        </p:nvCxnSpPr>
        <p:spPr bwMode="auto">
          <a:xfrm flipH="1">
            <a:off x="2752253" y="2678217"/>
            <a:ext cx="433464" cy="170366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841713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6" name="Picture 6" descr="gabbro800"/>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667" b="84667" l="6625" r="93250"/>
                    </a14:imgEffect>
                  </a14:imgLayer>
                </a14:imgProps>
              </a:ext>
            </a:extLst>
          </a:blip>
          <a:srcRect l="7001" t="10001" r="6000" b="14000"/>
          <a:stretch>
            <a:fillRect/>
          </a:stretch>
        </p:blipFill>
        <p:spPr bwMode="auto">
          <a:xfrm>
            <a:off x="263525" y="3228975"/>
            <a:ext cx="4114299" cy="2695575"/>
          </a:xfrm>
          <a:prstGeom prst="rect">
            <a:avLst/>
          </a:prstGeom>
          <a:noFill/>
          <a:ln w="9525">
            <a:noFill/>
            <a:miter lim="800000"/>
            <a:headEnd/>
            <a:tailEnd/>
          </a:ln>
        </p:spPr>
      </p:pic>
      <p:pic>
        <p:nvPicPr>
          <p:cNvPr id="66565" name="Picture 5" descr="basal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056" b="89056" l="12882" r="88084"/>
                    </a14:imgEffect>
                  </a14:imgLayer>
                </a14:imgProps>
              </a:ext>
            </a:extLst>
          </a:blip>
          <a:srcRect l="14023" t="14760" r="12177" b="10455"/>
          <a:stretch>
            <a:fillRect/>
          </a:stretch>
        </p:blipFill>
        <p:spPr bwMode="auto">
          <a:xfrm>
            <a:off x="263525" y="584327"/>
            <a:ext cx="3479800" cy="2644648"/>
          </a:xfrm>
          <a:prstGeom prst="rect">
            <a:avLst/>
          </a:prstGeom>
          <a:noFill/>
          <a:ln w="9525">
            <a:noFill/>
            <a:miter lim="800000"/>
            <a:headEnd/>
            <a:tailEnd/>
          </a:ln>
        </p:spPr>
      </p:pic>
      <p:sp>
        <p:nvSpPr>
          <p:cNvPr id="66562" name="Text Box 2"/>
          <p:cNvSpPr txBox="1">
            <a:spLocks noChangeArrowheads="1"/>
          </p:cNvSpPr>
          <p:nvPr/>
        </p:nvSpPr>
        <p:spPr bwMode="auto">
          <a:xfrm>
            <a:off x="2705100" y="76200"/>
            <a:ext cx="37338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dirty="0" err="1">
                <a:solidFill>
                  <a:schemeClr val="bg1"/>
                </a:solidFill>
                <a:effectLst/>
                <a:latin typeface="Arial" charset="0"/>
              </a:rPr>
              <a:t>Mafics</a:t>
            </a:r>
            <a:endParaRPr lang="en-US" sz="3200" b="1" dirty="0">
              <a:solidFill>
                <a:schemeClr val="bg1"/>
              </a:solidFill>
              <a:effectLst/>
              <a:latin typeface="Arial" charset="0"/>
            </a:endParaRPr>
          </a:p>
        </p:txBody>
      </p:sp>
      <p:sp>
        <p:nvSpPr>
          <p:cNvPr id="66563" name="Text Box 3"/>
          <p:cNvSpPr txBox="1">
            <a:spLocks noChangeArrowheads="1"/>
          </p:cNvSpPr>
          <p:nvPr/>
        </p:nvSpPr>
        <p:spPr bwMode="auto">
          <a:xfrm>
            <a:off x="1111250" y="1524000"/>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Basalt</a:t>
            </a:r>
          </a:p>
        </p:txBody>
      </p:sp>
      <p:sp>
        <p:nvSpPr>
          <p:cNvPr id="66564" name="Text Box 4"/>
          <p:cNvSpPr txBox="1">
            <a:spLocks noChangeArrowheads="1"/>
          </p:cNvSpPr>
          <p:nvPr/>
        </p:nvSpPr>
        <p:spPr bwMode="auto">
          <a:xfrm>
            <a:off x="1600200" y="4348162"/>
            <a:ext cx="12954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Gabbro</a:t>
            </a: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805362" y="1200149"/>
            <a:ext cx="3700463" cy="3700463"/>
          </a:xfrm>
          <a:prstGeom prst="rect">
            <a:avLst/>
          </a:prstGeom>
        </p:spPr>
      </p:pic>
      <p:sp>
        <p:nvSpPr>
          <p:cNvPr id="8" name="Text Box 4"/>
          <p:cNvSpPr txBox="1">
            <a:spLocks noChangeArrowheads="1"/>
          </p:cNvSpPr>
          <p:nvPr/>
        </p:nvSpPr>
        <p:spPr bwMode="auto">
          <a:xfrm>
            <a:off x="4896407" y="4921546"/>
            <a:ext cx="3345114" cy="830997"/>
          </a:xfrm>
          <a:prstGeom prst="rect">
            <a:avLst/>
          </a:prstGeom>
          <a:noFill/>
          <a:ln w="38100">
            <a:noFill/>
            <a:miter lim="800000"/>
            <a:headEnd/>
            <a:tailEnd/>
          </a:ln>
        </p:spPr>
        <p:txBody>
          <a:bodyPr wrap="square">
            <a:spAutoFit/>
          </a:bodyPr>
          <a:lstStyle/>
          <a:p>
            <a:pPr marL="342900" indent="-342900" algn="ctr">
              <a:spcBef>
                <a:spcPct val="50000"/>
              </a:spcBef>
            </a:pPr>
            <a:r>
              <a:rPr lang="en-US" b="1" dirty="0">
                <a:solidFill>
                  <a:schemeClr val="bg1"/>
                </a:solidFill>
                <a:latin typeface="Arial" charset="0"/>
              </a:rPr>
              <a:t>    Basaltic sand and conglomerate</a:t>
            </a:r>
          </a:p>
        </p:txBody>
      </p:sp>
      <p:cxnSp>
        <p:nvCxnSpPr>
          <p:cNvPr id="3" name="Straight Arrow Connector 2"/>
          <p:cNvCxnSpPr/>
          <p:nvPr/>
        </p:nvCxnSpPr>
        <p:spPr bwMode="auto">
          <a:xfrm>
            <a:off x="3808287" y="1981200"/>
            <a:ext cx="1078038" cy="24765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3" name="Straight Arrow Connector 12"/>
          <p:cNvCxnSpPr/>
          <p:nvPr/>
        </p:nvCxnSpPr>
        <p:spPr bwMode="auto">
          <a:xfrm flipV="1">
            <a:off x="4095750" y="3924301"/>
            <a:ext cx="887286" cy="347164"/>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3624221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basal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305" b="89378" l="13527" r="88889"/>
                    </a14:imgEffect>
                  </a14:imgLayer>
                </a14:imgProps>
              </a:ext>
            </a:extLst>
          </a:blip>
          <a:srcRect l="14023" t="14760" r="12177" b="10455"/>
          <a:stretch>
            <a:fillRect/>
          </a:stretch>
        </p:blipFill>
        <p:spPr bwMode="auto">
          <a:xfrm>
            <a:off x="77972" y="104295"/>
            <a:ext cx="2759902" cy="1998448"/>
          </a:xfrm>
          <a:prstGeom prst="rect">
            <a:avLst/>
          </a:prstGeom>
          <a:noFill/>
          <a:ln w="9525">
            <a:noFill/>
            <a:miter lim="800000"/>
            <a:headEnd/>
            <a:tailEnd/>
          </a:ln>
        </p:spPr>
      </p:pic>
      <p:sp>
        <p:nvSpPr>
          <p:cNvPr id="430083" name="Text Box 3"/>
          <p:cNvSpPr txBox="1">
            <a:spLocks noChangeArrowheads="1"/>
          </p:cNvSpPr>
          <p:nvPr/>
        </p:nvSpPr>
        <p:spPr bwMode="auto">
          <a:xfrm>
            <a:off x="457200" y="685800"/>
            <a:ext cx="178435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Basalt</a:t>
            </a: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20596907">
            <a:off x="785088" y="2065578"/>
            <a:ext cx="2677468" cy="2083455"/>
          </a:xfrm>
          <a:prstGeom prst="rect">
            <a:avLst/>
          </a:prstGeom>
          <a:effectLst>
            <a:glow rad="228600">
              <a:schemeClr val="accent5">
                <a:satMod val="175000"/>
                <a:alpha val="40000"/>
              </a:schemeClr>
            </a:glow>
          </a:effectLst>
        </p:spPr>
      </p:pic>
      <p:sp>
        <p:nvSpPr>
          <p:cNvPr id="9" name="Rectangle 8"/>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10" name="Picture 9"/>
          <p:cNvPicPr>
            <a:picLocks noChangeAspect="1"/>
          </p:cNvPicPr>
          <p:nvPr/>
        </p:nvPicPr>
        <p:blipFill>
          <a:blip r:embed="rId7"/>
          <a:stretch>
            <a:fillRect/>
          </a:stretch>
        </p:blipFill>
        <p:spPr>
          <a:xfrm>
            <a:off x="6169275" y="0"/>
            <a:ext cx="2974725" cy="2309836"/>
          </a:xfrm>
          <a:prstGeom prst="rect">
            <a:avLst/>
          </a:prstGeom>
        </p:spPr>
      </p:pic>
      <p:sp>
        <p:nvSpPr>
          <p:cNvPr id="11" name="Freeform: Shape 10"/>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4" name="Text Box 6"/>
          <p:cNvSpPr txBox="1">
            <a:spLocks noChangeArrowheads="1"/>
          </p:cNvSpPr>
          <p:nvPr/>
        </p:nvSpPr>
        <p:spPr bwMode="auto">
          <a:xfrm>
            <a:off x="986366" y="2814082"/>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err="1">
                <a:solidFill>
                  <a:schemeClr val="bg1"/>
                </a:solidFill>
                <a:effectLst>
                  <a:outerShdw blurRad="38100" dist="38100" dir="2700000" algn="tl">
                    <a:srgbClr val="808080"/>
                  </a:outerShdw>
                </a:effectLst>
                <a:latin typeface="Arial" charset="0"/>
              </a:rPr>
              <a:t>Metabasalt</a:t>
            </a:r>
            <a:endParaRPr lang="en-US" b="1" dirty="0">
              <a:solidFill>
                <a:schemeClr val="bg1"/>
              </a:solidFill>
              <a:effectLst>
                <a:outerShdw blurRad="38100" dist="38100" dir="2700000" algn="tl">
                  <a:srgbClr val="808080"/>
                </a:outerShdw>
              </a:effectLst>
              <a:latin typeface="Arial" charset="0"/>
            </a:endParaRPr>
          </a:p>
        </p:txBody>
      </p:sp>
      <p:sp>
        <p:nvSpPr>
          <p:cNvPr id="20" name="Freeform: Shape 19"/>
          <p:cNvSpPr/>
          <p:nvPr/>
        </p:nvSpPr>
        <p:spPr bwMode="auto">
          <a:xfrm>
            <a:off x="1641230" y="1266092"/>
            <a:ext cx="6178062" cy="5158154"/>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6" name="TextBox 25"/>
          <p:cNvSpPr txBox="1"/>
          <p:nvPr/>
        </p:nvSpPr>
        <p:spPr>
          <a:xfrm>
            <a:off x="5795918" y="2394412"/>
            <a:ext cx="3472563" cy="338554"/>
          </a:xfrm>
          <a:prstGeom prst="rect">
            <a:avLst/>
          </a:prstGeom>
          <a:noFill/>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Typical subduction path.</a:t>
            </a:r>
          </a:p>
        </p:txBody>
      </p:sp>
    </p:spTree>
    <p:extLst>
      <p:ext uri="{BB962C8B-B14F-4D97-AF65-F5344CB8AC3E}">
        <p14:creationId xmlns:p14="http://schemas.microsoft.com/office/powerpoint/2010/main" val="1569421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860" b="95914" l="600" r="99000"/>
                    </a14:imgEffect>
                  </a14:imgLayer>
                </a14:imgProps>
              </a:ext>
              <a:ext uri="{28A0092B-C50C-407E-A947-70E740481C1C}">
                <a14:useLocalDpi xmlns:a14="http://schemas.microsoft.com/office/drawing/2010/main" val="0"/>
              </a:ext>
            </a:extLst>
          </a:blip>
          <a:stretch>
            <a:fillRect/>
          </a:stretch>
        </p:blipFill>
        <p:spPr>
          <a:xfrm rot="1294355">
            <a:off x="1829751" y="3625727"/>
            <a:ext cx="4291246" cy="2940039"/>
          </a:xfrm>
          <a:prstGeom prst="rect">
            <a:avLst/>
          </a:prstGeom>
          <a:effectLst>
            <a:glow rad="228600">
              <a:schemeClr val="accent6">
                <a:satMod val="175000"/>
                <a:alpha val="40000"/>
              </a:schemeClr>
            </a:glow>
          </a:effectLst>
        </p:spPr>
      </p:pic>
      <p:sp>
        <p:nvSpPr>
          <p:cNvPr id="13" name="Text Box 6"/>
          <p:cNvSpPr txBox="1">
            <a:spLocks noChangeArrowheads="1"/>
          </p:cNvSpPr>
          <p:nvPr/>
        </p:nvSpPr>
        <p:spPr bwMode="auto">
          <a:xfrm>
            <a:off x="2837874" y="4908963"/>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Blueschist</a:t>
            </a:r>
          </a:p>
        </p:txBody>
      </p:sp>
      <p:pic>
        <p:nvPicPr>
          <p:cNvPr id="8" name="Picture 5" descr="basal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305" b="89378" l="13527" r="88889"/>
                    </a14:imgEffect>
                  </a14:imgLayer>
                </a14:imgProps>
              </a:ext>
            </a:extLst>
          </a:blip>
          <a:srcRect l="14023" t="14760" r="12177" b="10455"/>
          <a:stretch>
            <a:fillRect/>
          </a:stretch>
        </p:blipFill>
        <p:spPr bwMode="auto">
          <a:xfrm>
            <a:off x="77972" y="104295"/>
            <a:ext cx="2759902" cy="1998448"/>
          </a:xfrm>
          <a:prstGeom prst="rect">
            <a:avLst/>
          </a:prstGeom>
          <a:noFill/>
          <a:ln w="9525">
            <a:noFill/>
            <a:miter lim="800000"/>
            <a:headEnd/>
            <a:tailEnd/>
          </a:ln>
        </p:spPr>
      </p:pic>
      <p:sp>
        <p:nvSpPr>
          <p:cNvPr id="430083" name="Text Box 3"/>
          <p:cNvSpPr txBox="1">
            <a:spLocks noChangeArrowheads="1"/>
          </p:cNvSpPr>
          <p:nvPr/>
        </p:nvSpPr>
        <p:spPr bwMode="auto">
          <a:xfrm>
            <a:off x="457200" y="685800"/>
            <a:ext cx="178435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Basalt</a:t>
            </a: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20596907">
            <a:off x="785088" y="2065578"/>
            <a:ext cx="2677468" cy="2083455"/>
          </a:xfrm>
          <a:prstGeom prst="rect">
            <a:avLst/>
          </a:prstGeom>
        </p:spPr>
      </p:pic>
      <p:sp>
        <p:nvSpPr>
          <p:cNvPr id="9" name="Rectangle 8"/>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10" name="Picture 9"/>
          <p:cNvPicPr>
            <a:picLocks noChangeAspect="1"/>
          </p:cNvPicPr>
          <p:nvPr/>
        </p:nvPicPr>
        <p:blipFill>
          <a:blip r:embed="rId9"/>
          <a:stretch>
            <a:fillRect/>
          </a:stretch>
        </p:blipFill>
        <p:spPr>
          <a:xfrm>
            <a:off x="6169275" y="0"/>
            <a:ext cx="2974725" cy="2309836"/>
          </a:xfrm>
          <a:prstGeom prst="rect">
            <a:avLst/>
          </a:prstGeom>
        </p:spPr>
      </p:pic>
      <p:sp>
        <p:nvSpPr>
          <p:cNvPr id="11" name="Freeform: Shape 10"/>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4" name="Text Box 6"/>
          <p:cNvSpPr txBox="1">
            <a:spLocks noChangeArrowheads="1"/>
          </p:cNvSpPr>
          <p:nvPr/>
        </p:nvSpPr>
        <p:spPr bwMode="auto">
          <a:xfrm>
            <a:off x="986366" y="2814082"/>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err="1">
                <a:solidFill>
                  <a:schemeClr val="bg1"/>
                </a:solidFill>
                <a:effectLst>
                  <a:outerShdw blurRad="38100" dist="38100" dir="2700000" algn="tl">
                    <a:srgbClr val="808080"/>
                  </a:outerShdw>
                </a:effectLst>
                <a:latin typeface="Arial" charset="0"/>
              </a:rPr>
              <a:t>Metabasalt</a:t>
            </a:r>
            <a:endParaRPr lang="en-US" b="1" dirty="0">
              <a:solidFill>
                <a:schemeClr val="bg1"/>
              </a:solidFill>
              <a:effectLst>
                <a:outerShdw blurRad="38100" dist="38100" dir="2700000" algn="tl">
                  <a:srgbClr val="808080"/>
                </a:outerShdw>
              </a:effectLst>
              <a:latin typeface="Arial" charset="0"/>
            </a:endParaRPr>
          </a:p>
        </p:txBody>
      </p:sp>
      <p:sp>
        <p:nvSpPr>
          <p:cNvPr id="20" name="Freeform: Shape 19"/>
          <p:cNvSpPr/>
          <p:nvPr/>
        </p:nvSpPr>
        <p:spPr bwMode="auto">
          <a:xfrm>
            <a:off x="1641230" y="1266092"/>
            <a:ext cx="6178062" cy="5158154"/>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6" name="TextBox 25"/>
          <p:cNvSpPr txBox="1"/>
          <p:nvPr/>
        </p:nvSpPr>
        <p:spPr>
          <a:xfrm>
            <a:off x="5795918" y="2394412"/>
            <a:ext cx="3472563" cy="338554"/>
          </a:xfrm>
          <a:prstGeom prst="rect">
            <a:avLst/>
          </a:prstGeom>
          <a:noFill/>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Typical subduction path.</a:t>
            </a:r>
          </a:p>
        </p:txBody>
      </p:sp>
    </p:spTree>
    <p:extLst>
      <p:ext uri="{BB962C8B-B14F-4D97-AF65-F5344CB8AC3E}">
        <p14:creationId xmlns:p14="http://schemas.microsoft.com/office/powerpoint/2010/main" val="2767258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blueschist"/>
          <p:cNvPicPr>
            <a:picLocks noChangeAspect="1" noChangeArrowheads="1"/>
          </p:cNvPicPr>
          <p:nvPr/>
        </p:nvPicPr>
        <p:blipFill>
          <a:blip r:embed="rId3" cstate="print"/>
          <a:srcRect/>
          <a:stretch>
            <a:fillRect/>
          </a:stretch>
        </p:blipFill>
        <p:spPr bwMode="auto">
          <a:xfrm>
            <a:off x="0" y="0"/>
            <a:ext cx="4267200" cy="3987800"/>
          </a:xfrm>
          <a:prstGeom prst="rect">
            <a:avLst/>
          </a:prstGeom>
          <a:noFill/>
          <a:ln w="9525">
            <a:noFill/>
            <a:miter lim="800000"/>
            <a:headEnd/>
            <a:tailEnd/>
          </a:ln>
        </p:spPr>
      </p:pic>
      <p:pic>
        <p:nvPicPr>
          <p:cNvPr id="86019" name="Picture 5" descr="glaucschist"/>
          <p:cNvPicPr>
            <a:picLocks noChangeAspect="1" noChangeArrowheads="1"/>
          </p:cNvPicPr>
          <p:nvPr/>
        </p:nvPicPr>
        <p:blipFill>
          <a:blip r:embed="rId4" cstate="print"/>
          <a:srcRect/>
          <a:stretch>
            <a:fillRect/>
          </a:stretch>
        </p:blipFill>
        <p:spPr bwMode="auto">
          <a:xfrm>
            <a:off x="4267200" y="0"/>
            <a:ext cx="4876800" cy="2670175"/>
          </a:xfrm>
          <a:prstGeom prst="rect">
            <a:avLst/>
          </a:prstGeom>
          <a:noFill/>
          <a:ln w="9525">
            <a:noFill/>
            <a:miter lim="800000"/>
            <a:headEnd/>
            <a:tailEnd/>
          </a:ln>
        </p:spPr>
      </p:pic>
      <p:pic>
        <p:nvPicPr>
          <p:cNvPr id="86020" name="Picture 6" descr="Glaucophane, Jenner, Calif."/>
          <p:cNvPicPr>
            <a:picLocks noChangeAspect="1" noChangeArrowheads="1"/>
          </p:cNvPicPr>
          <p:nvPr/>
        </p:nvPicPr>
        <p:blipFill>
          <a:blip r:embed="rId5" cstate="print"/>
          <a:srcRect/>
          <a:stretch>
            <a:fillRect/>
          </a:stretch>
        </p:blipFill>
        <p:spPr bwMode="auto">
          <a:xfrm>
            <a:off x="0" y="3600450"/>
            <a:ext cx="4762500" cy="3257550"/>
          </a:xfrm>
          <a:prstGeom prst="rect">
            <a:avLst/>
          </a:prstGeom>
          <a:noFill/>
          <a:ln w="9525">
            <a:noFill/>
            <a:miter lim="800000"/>
            <a:headEnd/>
            <a:tailEnd/>
          </a:ln>
        </p:spPr>
      </p:pic>
      <p:pic>
        <p:nvPicPr>
          <p:cNvPr id="86021" name="Picture 8" descr="Glaucophane"/>
          <p:cNvPicPr>
            <a:picLocks noChangeAspect="1" noChangeArrowheads="1"/>
          </p:cNvPicPr>
          <p:nvPr/>
        </p:nvPicPr>
        <p:blipFill>
          <a:blip r:embed="rId6" cstate="print"/>
          <a:srcRect/>
          <a:stretch>
            <a:fillRect/>
          </a:stretch>
        </p:blipFill>
        <p:spPr bwMode="auto">
          <a:xfrm>
            <a:off x="4267200" y="2195513"/>
            <a:ext cx="4876800" cy="4662487"/>
          </a:xfrm>
          <a:prstGeom prst="rect">
            <a:avLst/>
          </a:prstGeom>
          <a:noFill/>
          <a:ln w="9525">
            <a:noFill/>
            <a:miter lim="800000"/>
            <a:headEnd/>
            <a:tailEnd/>
          </a:ln>
        </p:spPr>
      </p:pic>
      <p:sp>
        <p:nvSpPr>
          <p:cNvPr id="6" name="Text Box 3"/>
          <p:cNvSpPr txBox="1">
            <a:spLocks noChangeArrowheads="1"/>
          </p:cNvSpPr>
          <p:nvPr/>
        </p:nvSpPr>
        <p:spPr bwMode="auto">
          <a:xfrm>
            <a:off x="5594350" y="3251200"/>
            <a:ext cx="2717800" cy="461665"/>
          </a:xfrm>
          <a:prstGeom prst="rect">
            <a:avLst/>
          </a:prstGeom>
          <a:noFill/>
          <a:ln w="38100">
            <a:noFill/>
            <a:miter lim="800000"/>
            <a:headEnd/>
            <a:tailEnd/>
          </a:ln>
        </p:spPr>
        <p:txBody>
          <a:bodyPr wrap="square">
            <a:spAutoFit/>
          </a:bodyPr>
          <a:lstStyle/>
          <a:p>
            <a:pPr marL="342900" indent="-342900" algn="ctr">
              <a:spcBef>
                <a:spcPct val="50000"/>
              </a:spcBef>
            </a:pPr>
            <a:r>
              <a:rPr lang="en-US" b="1" dirty="0">
                <a:solidFill>
                  <a:schemeClr val="bg1"/>
                </a:solidFill>
                <a:latin typeface="Arial" charset="0"/>
              </a:rPr>
              <a:t>Glaucophane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0" y="1216552"/>
            <a:ext cx="3595817" cy="4339650"/>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Assumption</a:t>
            </a:r>
          </a:p>
          <a:p>
            <a:pPr marL="342900" indent="-342900" algn="ctr">
              <a:spcBef>
                <a:spcPct val="50000"/>
              </a:spcBef>
            </a:pPr>
            <a:r>
              <a:rPr lang="en-US" sz="3200" b="1" dirty="0">
                <a:solidFill>
                  <a:schemeClr val="bg1"/>
                </a:solidFill>
                <a:effectLst/>
                <a:latin typeface="Arial" charset="0"/>
              </a:rPr>
              <a:t>Turbidite </a:t>
            </a:r>
          </a:p>
          <a:p>
            <a:pPr algn="ctr">
              <a:spcBef>
                <a:spcPct val="50000"/>
              </a:spcBef>
            </a:pPr>
            <a:r>
              <a:rPr lang="en-US" sz="3200" b="1" dirty="0" err="1">
                <a:solidFill>
                  <a:schemeClr val="bg1"/>
                </a:solidFill>
                <a:effectLst/>
                <a:latin typeface="Arial" charset="0"/>
              </a:rPr>
              <a:t>Mafics</a:t>
            </a:r>
            <a:r>
              <a:rPr lang="en-US" sz="3200" b="1" dirty="0">
                <a:solidFill>
                  <a:schemeClr val="bg1"/>
                </a:solidFill>
                <a:effectLst/>
                <a:latin typeface="Arial" charset="0"/>
              </a:rPr>
              <a:t>   </a:t>
            </a:r>
            <a:r>
              <a:rPr lang="en-US" b="1" dirty="0">
                <a:solidFill>
                  <a:srgbClr val="00B0F0"/>
                </a:solidFill>
                <a:effectLst/>
                <a:latin typeface="Arial" charset="0"/>
              </a:rPr>
              <a:t>blueschist</a:t>
            </a:r>
          </a:p>
          <a:p>
            <a:pPr algn="ctr">
              <a:spcBef>
                <a:spcPct val="50000"/>
              </a:spcBef>
            </a:pPr>
            <a:r>
              <a:rPr lang="en-US" sz="3200" b="1" dirty="0" err="1">
                <a:solidFill>
                  <a:schemeClr val="bg1"/>
                </a:solidFill>
                <a:effectLst/>
                <a:latin typeface="Arial" charset="0"/>
              </a:rPr>
              <a:t>Pelagics</a:t>
            </a:r>
            <a:endParaRPr lang="en-US" sz="3200" b="1" dirty="0">
              <a:solidFill>
                <a:schemeClr val="bg1"/>
              </a:solidFill>
              <a:effectLst/>
              <a:latin typeface="Arial" charset="0"/>
            </a:endParaRPr>
          </a:p>
          <a:p>
            <a:pPr algn="ctr">
              <a:spcBef>
                <a:spcPct val="50000"/>
              </a:spcBef>
            </a:pPr>
            <a:r>
              <a:rPr lang="en-US" sz="3200" b="1" dirty="0">
                <a:solidFill>
                  <a:schemeClr val="bg1"/>
                </a:solidFill>
                <a:effectLst/>
                <a:latin typeface="Arial" charset="0"/>
              </a:rPr>
              <a:t> Mantle </a:t>
            </a:r>
          </a:p>
          <a:p>
            <a:pPr>
              <a:spcBef>
                <a:spcPct val="50000"/>
              </a:spcBef>
            </a:pPr>
            <a:endParaRPr lang="en-US" sz="3200" b="1" dirty="0">
              <a:solidFill>
                <a:schemeClr val="bg1"/>
              </a:solidFill>
              <a:effectLst/>
              <a:latin typeface="Arial" charset="0"/>
            </a:endParaRPr>
          </a:p>
        </p:txBody>
      </p:sp>
      <p:sp>
        <p:nvSpPr>
          <p:cNvPr id="3" name="Text Box 2"/>
          <p:cNvSpPr txBox="1">
            <a:spLocks noChangeArrowheads="1"/>
          </p:cNvSpPr>
          <p:nvPr/>
        </p:nvSpPr>
        <p:spPr bwMode="auto">
          <a:xfrm>
            <a:off x="4268092" y="1216552"/>
            <a:ext cx="4875907" cy="4339650"/>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Reality</a:t>
            </a:r>
          </a:p>
          <a:p>
            <a:pPr marL="342900" indent="-342900" algn="ctr">
              <a:spcBef>
                <a:spcPct val="50000"/>
              </a:spcBef>
            </a:pPr>
            <a:r>
              <a:rPr lang="en-US" sz="3200" b="1" dirty="0">
                <a:solidFill>
                  <a:schemeClr val="bg1"/>
                </a:solidFill>
                <a:effectLst/>
                <a:latin typeface="Arial" charset="0"/>
              </a:rPr>
              <a:t>Turbidite</a:t>
            </a:r>
            <a:r>
              <a:rPr lang="en-US" sz="3200" b="1" dirty="0">
                <a:solidFill>
                  <a:srgbClr val="00B0F0"/>
                </a:solidFill>
                <a:effectLst/>
                <a:latin typeface="Arial" charset="0"/>
              </a:rPr>
              <a:t>   </a:t>
            </a:r>
            <a:r>
              <a:rPr lang="en-US" b="1" dirty="0">
                <a:solidFill>
                  <a:srgbClr val="00B0F0"/>
                </a:solidFill>
                <a:effectLst/>
                <a:latin typeface="Arial" charset="0"/>
              </a:rPr>
              <a:t>blueschist</a:t>
            </a:r>
            <a:r>
              <a:rPr lang="en-US" b="1" dirty="0">
                <a:solidFill>
                  <a:schemeClr val="bg1"/>
                </a:solidFill>
                <a:effectLst/>
                <a:latin typeface="Arial" charset="0"/>
              </a:rPr>
              <a:t> </a:t>
            </a:r>
            <a:r>
              <a:rPr lang="en-US" sz="3200" b="1" dirty="0">
                <a:solidFill>
                  <a:schemeClr val="bg1"/>
                </a:solidFill>
                <a:effectLst/>
                <a:latin typeface="Arial" charset="0"/>
              </a:rPr>
              <a:t>   </a:t>
            </a:r>
          </a:p>
          <a:p>
            <a:pPr algn="ctr">
              <a:spcBef>
                <a:spcPct val="50000"/>
              </a:spcBef>
            </a:pPr>
            <a:r>
              <a:rPr lang="en-US" sz="3200" b="1" dirty="0" err="1">
                <a:solidFill>
                  <a:schemeClr val="bg1"/>
                </a:solidFill>
                <a:effectLst/>
                <a:latin typeface="Arial" charset="0"/>
              </a:rPr>
              <a:t>Mafics</a:t>
            </a:r>
            <a:r>
              <a:rPr lang="en-US" sz="3200" b="1" dirty="0">
                <a:solidFill>
                  <a:srgbClr val="00B0F0"/>
                </a:solidFill>
                <a:effectLst/>
                <a:latin typeface="Arial" charset="0"/>
              </a:rPr>
              <a:t>   </a:t>
            </a:r>
            <a:r>
              <a:rPr lang="en-US" b="1" dirty="0">
                <a:solidFill>
                  <a:srgbClr val="00B0F0"/>
                </a:solidFill>
                <a:effectLst/>
                <a:latin typeface="Arial" charset="0"/>
              </a:rPr>
              <a:t>blueschist</a:t>
            </a:r>
            <a:endParaRPr lang="en-US" b="1" dirty="0">
              <a:solidFill>
                <a:schemeClr val="bg1"/>
              </a:solidFill>
              <a:effectLst/>
              <a:latin typeface="Arial" charset="0"/>
            </a:endParaRPr>
          </a:p>
          <a:p>
            <a:pPr algn="ctr">
              <a:spcBef>
                <a:spcPct val="50000"/>
              </a:spcBef>
            </a:pPr>
            <a:r>
              <a:rPr lang="en-US" sz="3200" b="1" dirty="0" err="1">
                <a:solidFill>
                  <a:schemeClr val="bg1"/>
                </a:solidFill>
                <a:effectLst/>
                <a:latin typeface="Arial" charset="0"/>
              </a:rPr>
              <a:t>Pelagics</a:t>
            </a:r>
            <a:r>
              <a:rPr lang="en-US" sz="3200" b="1" dirty="0">
                <a:solidFill>
                  <a:srgbClr val="00B0F0"/>
                </a:solidFill>
                <a:effectLst/>
                <a:latin typeface="Arial" charset="0"/>
              </a:rPr>
              <a:t>   </a:t>
            </a:r>
            <a:r>
              <a:rPr lang="en-US" b="1" dirty="0">
                <a:solidFill>
                  <a:srgbClr val="00B0F0"/>
                </a:solidFill>
                <a:effectLst/>
                <a:latin typeface="Arial" charset="0"/>
              </a:rPr>
              <a:t>blueschist</a:t>
            </a:r>
            <a:endParaRPr lang="en-US" b="1" dirty="0">
              <a:solidFill>
                <a:schemeClr val="bg1"/>
              </a:solidFill>
              <a:effectLst/>
              <a:latin typeface="Arial" charset="0"/>
            </a:endParaRPr>
          </a:p>
          <a:p>
            <a:pPr algn="ctr">
              <a:spcBef>
                <a:spcPct val="50000"/>
              </a:spcBef>
            </a:pPr>
            <a:r>
              <a:rPr lang="en-US" sz="3200" b="1" dirty="0">
                <a:solidFill>
                  <a:schemeClr val="bg1"/>
                </a:solidFill>
                <a:effectLst/>
                <a:latin typeface="Arial" charset="0"/>
              </a:rPr>
              <a:t> Mantle </a:t>
            </a:r>
          </a:p>
          <a:p>
            <a:pPr>
              <a:spcBef>
                <a:spcPct val="50000"/>
              </a:spcBef>
            </a:pPr>
            <a:endParaRPr lang="en-US" sz="3200" b="1" dirty="0">
              <a:solidFill>
                <a:schemeClr val="bg1"/>
              </a:solidFill>
              <a:effectLst/>
              <a:latin typeface="Arial" charset="0"/>
            </a:endParaRPr>
          </a:p>
        </p:txBody>
      </p:sp>
      <p:sp>
        <p:nvSpPr>
          <p:cNvPr id="4" name="Freeform: Shape 3"/>
          <p:cNvSpPr/>
          <p:nvPr/>
        </p:nvSpPr>
        <p:spPr bwMode="auto">
          <a:xfrm>
            <a:off x="4399876" y="3129585"/>
            <a:ext cx="705224" cy="675556"/>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Lst>
            <a:ahLst/>
            <a:cxnLst>
              <a:cxn ang="0">
                <a:pos x="connsiteX0" y="connsiteY0"/>
              </a:cxn>
              <a:cxn ang="0">
                <a:pos x="connsiteX1" y="connsiteY1"/>
              </a:cxn>
              <a:cxn ang="0">
                <a:pos x="connsiteX2" y="connsiteY2"/>
              </a:cxn>
            </a:cxnLst>
            <a:rect l="l" t="t" r="r" b="b"/>
            <a:pathLst>
              <a:path w="606124" h="2051373">
                <a:moveTo>
                  <a:pt x="606124" y="152"/>
                </a:moveTo>
                <a:cubicBezTo>
                  <a:pt x="398118" y="-2938"/>
                  <a:pt x="113491" y="35064"/>
                  <a:pt x="21026" y="713703"/>
                </a:cubicBezTo>
                <a:cubicBezTo>
                  <a:pt x="-71439" y="1392342"/>
                  <a:pt x="155746" y="2028205"/>
                  <a:pt x="415753" y="2051373"/>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9" name="Freeform: Shape 8"/>
          <p:cNvSpPr/>
          <p:nvPr/>
        </p:nvSpPr>
        <p:spPr bwMode="auto">
          <a:xfrm flipV="1">
            <a:off x="4552275" y="2283338"/>
            <a:ext cx="552825" cy="741405"/>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Lst>
            <a:ahLst/>
            <a:cxnLst>
              <a:cxn ang="0">
                <a:pos x="connsiteX0" y="connsiteY0"/>
              </a:cxn>
              <a:cxn ang="0">
                <a:pos x="connsiteX1" y="connsiteY1"/>
              </a:cxn>
              <a:cxn ang="0">
                <a:pos x="connsiteX2" y="connsiteY2"/>
              </a:cxn>
            </a:cxnLst>
            <a:rect l="l" t="t" r="r" b="b"/>
            <a:pathLst>
              <a:path w="606124" h="2051373">
                <a:moveTo>
                  <a:pt x="606124" y="152"/>
                </a:moveTo>
                <a:cubicBezTo>
                  <a:pt x="398118" y="-2938"/>
                  <a:pt x="113491" y="35064"/>
                  <a:pt x="21026" y="713703"/>
                </a:cubicBezTo>
                <a:cubicBezTo>
                  <a:pt x="-71439" y="1392342"/>
                  <a:pt x="155746" y="2028205"/>
                  <a:pt x="415753" y="2051373"/>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0" name="Freeform: Shape 9"/>
          <p:cNvSpPr/>
          <p:nvPr/>
        </p:nvSpPr>
        <p:spPr bwMode="auto">
          <a:xfrm flipH="1" flipV="1">
            <a:off x="7571462" y="3953423"/>
            <a:ext cx="512779" cy="519432"/>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 name="connsiteX0" fmla="*/ 749467 w 749467"/>
              <a:gd name="connsiteY0" fmla="*/ 20 h 2051241"/>
              <a:gd name="connsiteX1" fmla="*/ 164369 w 749467"/>
              <a:gd name="connsiteY1" fmla="*/ 713571 h 2051241"/>
              <a:gd name="connsiteX2" fmla="*/ 130856 w 749467"/>
              <a:gd name="connsiteY2" fmla="*/ 2051241 h 2051241"/>
              <a:gd name="connsiteX0" fmla="*/ 589389 w 589389"/>
              <a:gd name="connsiteY0" fmla="*/ 14 h 1405884"/>
              <a:gd name="connsiteX1" fmla="*/ 4291 w 589389"/>
              <a:gd name="connsiteY1" fmla="*/ 713565 h 1405884"/>
              <a:gd name="connsiteX2" fmla="*/ 391371 w 589389"/>
              <a:gd name="connsiteY2" fmla="*/ 1405884 h 1405884"/>
              <a:gd name="connsiteX0" fmla="*/ 399332 w 399332"/>
              <a:gd name="connsiteY0" fmla="*/ 20 h 1405890"/>
              <a:gd name="connsiteX1" fmla="*/ 28355 w 399332"/>
              <a:gd name="connsiteY1" fmla="*/ 561724 h 1405890"/>
              <a:gd name="connsiteX2" fmla="*/ 201314 w 399332"/>
              <a:gd name="connsiteY2" fmla="*/ 1405890 h 1405890"/>
              <a:gd name="connsiteX0" fmla="*/ 387240 w 387240"/>
              <a:gd name="connsiteY0" fmla="*/ 20 h 1405890"/>
              <a:gd name="connsiteX1" fmla="*/ 16263 w 387240"/>
              <a:gd name="connsiteY1" fmla="*/ 561724 h 1405890"/>
              <a:gd name="connsiteX2" fmla="*/ 189222 w 387240"/>
              <a:gd name="connsiteY2" fmla="*/ 1405890 h 1405890"/>
              <a:gd name="connsiteX0" fmla="*/ 332250 w 332250"/>
              <a:gd name="connsiteY0" fmla="*/ 66 h 1405936"/>
              <a:gd name="connsiteX1" fmla="*/ 45392 w 332250"/>
              <a:gd name="connsiteY1" fmla="*/ 334001 h 1405936"/>
              <a:gd name="connsiteX2" fmla="*/ 134232 w 332250"/>
              <a:gd name="connsiteY2" fmla="*/ 1405936 h 1405936"/>
              <a:gd name="connsiteX0" fmla="*/ 345678 w 345678"/>
              <a:gd name="connsiteY0" fmla="*/ 94 h 1595773"/>
              <a:gd name="connsiteX1" fmla="*/ 58820 w 345678"/>
              <a:gd name="connsiteY1" fmla="*/ 334029 h 1595773"/>
              <a:gd name="connsiteX2" fmla="*/ 124719 w 345678"/>
              <a:gd name="connsiteY2" fmla="*/ 1595774 h 1595773"/>
              <a:gd name="connsiteX0" fmla="*/ 317340 w 317340"/>
              <a:gd name="connsiteY0" fmla="*/ 94 h 1595773"/>
              <a:gd name="connsiteX1" fmla="*/ 30482 w 317340"/>
              <a:gd name="connsiteY1" fmla="*/ 334029 h 1595773"/>
              <a:gd name="connsiteX2" fmla="*/ 96381 w 317340"/>
              <a:gd name="connsiteY2" fmla="*/ 1595774 h 1595773"/>
            </a:gdLst>
            <a:ahLst/>
            <a:cxnLst>
              <a:cxn ang="0">
                <a:pos x="connsiteX0" y="connsiteY0"/>
              </a:cxn>
              <a:cxn ang="0">
                <a:pos x="connsiteX1" y="connsiteY1"/>
              </a:cxn>
              <a:cxn ang="0">
                <a:pos x="connsiteX2" y="connsiteY2"/>
              </a:cxn>
            </a:cxnLst>
            <a:rect l="l" t="t" r="r" b="b"/>
            <a:pathLst>
              <a:path w="317340" h="1595773">
                <a:moveTo>
                  <a:pt x="317340" y="94"/>
                </a:moveTo>
                <a:cubicBezTo>
                  <a:pt x="109334" y="-2996"/>
                  <a:pt x="67308" y="68082"/>
                  <a:pt x="30482" y="334029"/>
                </a:cubicBezTo>
                <a:cubicBezTo>
                  <a:pt x="-6344" y="599976"/>
                  <a:pt x="-33624" y="851333"/>
                  <a:pt x="96381" y="1595774"/>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1" name="Freeform: Shape 10"/>
          <p:cNvSpPr/>
          <p:nvPr/>
        </p:nvSpPr>
        <p:spPr bwMode="auto">
          <a:xfrm flipH="1" flipV="1">
            <a:off x="7571464" y="2345122"/>
            <a:ext cx="1460918" cy="2280071"/>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 name="connsiteX0" fmla="*/ 642843 w 642843"/>
              <a:gd name="connsiteY0" fmla="*/ 19 h 1997120"/>
              <a:gd name="connsiteX1" fmla="*/ 57745 w 642843"/>
              <a:gd name="connsiteY1" fmla="*/ 713570 h 1997120"/>
              <a:gd name="connsiteX2" fmla="*/ 198117 w 642843"/>
              <a:gd name="connsiteY2" fmla="*/ 1997121 h 1997120"/>
              <a:gd name="connsiteX0" fmla="*/ 639467 w 639467"/>
              <a:gd name="connsiteY0" fmla="*/ 19 h 1997121"/>
              <a:gd name="connsiteX1" fmla="*/ 54369 w 639467"/>
              <a:gd name="connsiteY1" fmla="*/ 713570 h 1997121"/>
              <a:gd name="connsiteX2" fmla="*/ 194741 w 639467"/>
              <a:gd name="connsiteY2" fmla="*/ 1997121 h 1997121"/>
              <a:gd name="connsiteX0" fmla="*/ 654016 w 654016"/>
              <a:gd name="connsiteY0" fmla="*/ 35 h 1997137"/>
              <a:gd name="connsiteX1" fmla="*/ 46800 w 654016"/>
              <a:gd name="connsiteY1" fmla="*/ 529584 h 1997137"/>
              <a:gd name="connsiteX2" fmla="*/ 209290 w 654016"/>
              <a:gd name="connsiteY2" fmla="*/ 1997137 h 1997137"/>
              <a:gd name="connsiteX0" fmla="*/ 668633 w 668633"/>
              <a:gd name="connsiteY0" fmla="*/ 83 h 1997185"/>
              <a:gd name="connsiteX1" fmla="*/ 61417 w 668633"/>
              <a:gd name="connsiteY1" fmla="*/ 529632 h 1997185"/>
              <a:gd name="connsiteX2" fmla="*/ 223907 w 668633"/>
              <a:gd name="connsiteY2" fmla="*/ 1997185 h 1997185"/>
              <a:gd name="connsiteX0" fmla="*/ 653739 w 653739"/>
              <a:gd name="connsiteY0" fmla="*/ 83 h 1997185"/>
              <a:gd name="connsiteX1" fmla="*/ 68641 w 653739"/>
              <a:gd name="connsiteY1" fmla="*/ 529632 h 1997185"/>
              <a:gd name="connsiteX2" fmla="*/ 209013 w 653739"/>
              <a:gd name="connsiteY2" fmla="*/ 1997185 h 1997185"/>
            </a:gdLst>
            <a:ahLst/>
            <a:cxnLst>
              <a:cxn ang="0">
                <a:pos x="connsiteX0" y="connsiteY0"/>
              </a:cxn>
              <a:cxn ang="0">
                <a:pos x="connsiteX1" y="connsiteY1"/>
              </a:cxn>
              <a:cxn ang="0">
                <a:pos x="connsiteX2" y="connsiteY2"/>
              </a:cxn>
            </a:cxnLst>
            <a:rect l="l" t="t" r="r" b="b"/>
            <a:pathLst>
              <a:path w="653739" h="1997185">
                <a:moveTo>
                  <a:pt x="653739" y="83"/>
                </a:moveTo>
                <a:cubicBezTo>
                  <a:pt x="445733" y="-3007"/>
                  <a:pt x="175939" y="77722"/>
                  <a:pt x="68641" y="529632"/>
                </a:cubicBezTo>
                <a:cubicBezTo>
                  <a:pt x="-38657" y="981542"/>
                  <a:pt x="-39935" y="1887428"/>
                  <a:pt x="209013" y="1997185"/>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8" name="TextBox 7"/>
          <p:cNvSpPr txBox="1"/>
          <p:nvPr/>
        </p:nvSpPr>
        <p:spPr>
          <a:xfrm>
            <a:off x="5496252" y="5319029"/>
            <a:ext cx="2505193" cy="830997"/>
          </a:xfrm>
          <a:prstGeom prst="rect">
            <a:avLst/>
          </a:prstGeom>
          <a:noFill/>
        </p:spPr>
        <p:txBody>
          <a:bodyPr wrap="square" rtlCol="0">
            <a:spAutoFit/>
          </a:bodyPr>
          <a:lstStyle/>
          <a:p>
            <a:pPr algn="ctr"/>
            <a:r>
              <a:rPr lang="en-US" b="1" dirty="0" err="1">
                <a:solidFill>
                  <a:schemeClr val="accent1"/>
                </a:solidFill>
                <a:latin typeface="Arial" pitchFamily="34" charset="0"/>
                <a:cs typeface="Arial" pitchFamily="34" charset="0"/>
              </a:rPr>
              <a:t>M</a:t>
            </a:r>
            <a:r>
              <a:rPr lang="en-US" b="1" dirty="0" err="1">
                <a:solidFill>
                  <a:schemeClr val="accent1"/>
                </a:solidFill>
                <a:effectLst>
                  <a:outerShdw blurRad="38100" dist="38100" dir="2700000" algn="tl">
                    <a:srgbClr val="000000">
                      <a:alpha val="43137"/>
                    </a:srgbClr>
                  </a:outerShdw>
                </a:effectLst>
                <a:latin typeface="Arial" pitchFamily="34" charset="0"/>
                <a:cs typeface="Arial" pitchFamily="34" charset="0"/>
              </a:rPr>
              <a:t>etasomatism</a:t>
            </a:r>
            <a:endParaRPr lang="en-US" b="1" dirty="0">
              <a:solidFill>
                <a:schemeClr val="accent1"/>
              </a:solidFill>
              <a:effectLst>
                <a:outerShdw blurRad="38100" dist="38100" dir="2700000" algn="tl">
                  <a:srgbClr val="000000">
                    <a:alpha val="43137"/>
                  </a:srgbClr>
                </a:outerShdw>
              </a:effectLst>
              <a:latin typeface="Arial" pitchFamily="34" charset="0"/>
              <a:cs typeface="Arial" pitchFamily="34" charset="0"/>
            </a:endParaRPr>
          </a:p>
          <a:p>
            <a:pPr algn="ctr"/>
            <a:r>
              <a:rPr lang="en-US" b="1" dirty="0">
                <a:solidFill>
                  <a:schemeClr val="accent1"/>
                </a:solidFill>
                <a:latin typeface="Arial" pitchFamily="34" charset="0"/>
                <a:cs typeface="Arial" pitchFamily="34" charset="0"/>
              </a:rPr>
              <a:t>(ions migrate)</a:t>
            </a:r>
            <a:endParaRPr lang="en-US" b="1" dirty="0">
              <a:solidFill>
                <a:schemeClr val="accent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363940" y="5324653"/>
            <a:ext cx="2867936" cy="830997"/>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rPr>
              <a:t>No </a:t>
            </a:r>
            <a:r>
              <a:rPr lang="en-US" b="1" dirty="0" err="1">
                <a:solidFill>
                  <a:srgbClr val="FF0000"/>
                </a:solidFill>
                <a:effectLst>
                  <a:outerShdw blurRad="38100" dist="38100" dir="2700000" algn="tl">
                    <a:srgbClr val="000000">
                      <a:alpha val="43137"/>
                    </a:srgbClr>
                  </a:outerShdw>
                </a:effectLst>
                <a:latin typeface="Arial" pitchFamily="34" charset="0"/>
                <a:cs typeface="Arial" pitchFamily="34" charset="0"/>
              </a:rPr>
              <a:t>metasomatism</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r>
              <a:rPr lang="en-US" b="1" dirty="0">
                <a:solidFill>
                  <a:srgbClr val="FF0000"/>
                </a:solidFill>
                <a:latin typeface="Arial" pitchFamily="34" charset="0"/>
                <a:cs typeface="Arial" pitchFamily="34" charset="0"/>
              </a:rPr>
              <a:t>(ions stay put)</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5" name="Group 4"/>
          <p:cNvGrpSpPr/>
          <p:nvPr/>
        </p:nvGrpSpPr>
        <p:grpSpPr>
          <a:xfrm>
            <a:off x="3935468" y="4091529"/>
            <a:ext cx="1634040" cy="461665"/>
            <a:chOff x="3903403" y="2773503"/>
            <a:chExt cx="1634040" cy="461665"/>
          </a:xfrm>
        </p:grpSpPr>
        <p:sp>
          <p:nvSpPr>
            <p:cNvPr id="12" name="TextBox 11"/>
            <p:cNvSpPr txBox="1"/>
            <p:nvPr/>
          </p:nvSpPr>
          <p:spPr>
            <a:xfrm>
              <a:off x="3903403" y="2773503"/>
              <a:ext cx="1634040" cy="461665"/>
            </a:xfrm>
            <a:prstGeom prst="rect">
              <a:avLst/>
            </a:prstGeom>
            <a:noFill/>
          </p:spPr>
          <p:txBody>
            <a:bodyPr wrap="square" rtlCol="0">
              <a:spAutoFit/>
            </a:bodyPr>
            <a:lstStyle/>
            <a:p>
              <a:pPr algn="ctr"/>
              <a:r>
                <a:rPr lang="en-US" b="1" dirty="0">
                  <a:solidFill>
                    <a:schemeClr val="accent1"/>
                  </a:solidFill>
                  <a:effectLst>
                    <a:outerShdw blurRad="38100" dist="38100" dir="2700000" algn="tl">
                      <a:srgbClr val="000000">
                        <a:alpha val="43137"/>
                      </a:srgbClr>
                    </a:outerShdw>
                  </a:effectLst>
                  <a:latin typeface="Arial" pitchFamily="34" charset="0"/>
                  <a:cs typeface="Arial" pitchFamily="34" charset="0"/>
                </a:rPr>
                <a:t>Mg    Na</a:t>
              </a:r>
            </a:p>
          </p:txBody>
        </p:sp>
        <p:sp>
          <p:nvSpPr>
            <p:cNvPr id="14" name="TextBox 13"/>
            <p:cNvSpPr txBox="1"/>
            <p:nvPr/>
          </p:nvSpPr>
          <p:spPr>
            <a:xfrm>
              <a:off x="4437693" y="2791772"/>
              <a:ext cx="518984" cy="338554"/>
            </a:xfrm>
            <a:prstGeom prst="rect">
              <a:avLst/>
            </a:prstGeom>
            <a:noFill/>
          </p:spPr>
          <p:txBody>
            <a:bodyPr wrap="square" rtlCol="0">
              <a:spAutoFit/>
            </a:bodyPr>
            <a:lstStyle/>
            <a:p>
              <a:pPr algn="ctr"/>
              <a:r>
                <a:rPr lang="en-US"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t>+2</a:t>
              </a:r>
            </a:p>
          </p:txBody>
        </p:sp>
        <p:sp>
          <p:nvSpPr>
            <p:cNvPr id="16" name="TextBox 15"/>
            <p:cNvSpPr txBox="1"/>
            <p:nvPr/>
          </p:nvSpPr>
          <p:spPr>
            <a:xfrm>
              <a:off x="5166744" y="2776647"/>
              <a:ext cx="362464" cy="338554"/>
            </a:xfrm>
            <a:prstGeom prst="rect">
              <a:avLst/>
            </a:prstGeom>
            <a:noFill/>
          </p:spPr>
          <p:txBody>
            <a:bodyPr wrap="square" rtlCol="0">
              <a:spAutoFit/>
            </a:bodyPr>
            <a:lstStyle/>
            <a:p>
              <a:pPr algn="ctr"/>
              <a:r>
                <a:rPr lang="en-US"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t>+</a:t>
              </a:r>
            </a:p>
          </p:txBody>
        </p:sp>
      </p:grpSp>
      <p:grpSp>
        <p:nvGrpSpPr>
          <p:cNvPr id="6" name="Group 5"/>
          <p:cNvGrpSpPr/>
          <p:nvPr/>
        </p:nvGrpSpPr>
        <p:grpSpPr>
          <a:xfrm>
            <a:off x="8080025" y="4665113"/>
            <a:ext cx="952357" cy="461665"/>
            <a:chOff x="7759157" y="3216176"/>
            <a:chExt cx="952357" cy="461665"/>
          </a:xfrm>
        </p:grpSpPr>
        <p:sp>
          <p:nvSpPr>
            <p:cNvPr id="17" name="TextBox 16"/>
            <p:cNvSpPr txBox="1"/>
            <p:nvPr/>
          </p:nvSpPr>
          <p:spPr>
            <a:xfrm>
              <a:off x="7759157" y="3216176"/>
              <a:ext cx="713462" cy="461665"/>
            </a:xfrm>
            <a:prstGeom prst="rect">
              <a:avLst/>
            </a:prstGeom>
            <a:noFill/>
          </p:spPr>
          <p:txBody>
            <a:bodyPr wrap="square" rtlCol="0">
              <a:spAutoFit/>
            </a:bodyPr>
            <a:lstStyle/>
            <a:p>
              <a:pPr algn="ctr"/>
              <a:r>
                <a:rPr lang="en-US" b="1" dirty="0">
                  <a:solidFill>
                    <a:schemeClr val="accent1"/>
                  </a:solidFill>
                  <a:effectLst>
                    <a:outerShdw blurRad="38100" dist="38100" dir="2700000" algn="tl">
                      <a:srgbClr val="000000">
                        <a:alpha val="43137"/>
                      </a:srgbClr>
                    </a:outerShdw>
                  </a:effectLst>
                  <a:latin typeface="Arial" pitchFamily="34" charset="0"/>
                  <a:cs typeface="Arial" pitchFamily="34" charset="0"/>
                </a:rPr>
                <a:t>Mg</a:t>
              </a:r>
            </a:p>
          </p:txBody>
        </p:sp>
        <p:sp>
          <p:nvSpPr>
            <p:cNvPr id="18" name="TextBox 17"/>
            <p:cNvSpPr txBox="1"/>
            <p:nvPr/>
          </p:nvSpPr>
          <p:spPr>
            <a:xfrm>
              <a:off x="8192530" y="3245036"/>
              <a:ext cx="518984" cy="338554"/>
            </a:xfrm>
            <a:prstGeom prst="rect">
              <a:avLst/>
            </a:prstGeom>
            <a:noFill/>
          </p:spPr>
          <p:txBody>
            <a:bodyPr wrap="square" rtlCol="0">
              <a:spAutoFit/>
            </a:bodyPr>
            <a:lstStyle/>
            <a:p>
              <a:pPr algn="ctr"/>
              <a:r>
                <a:rPr lang="en-US"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t>+2</a:t>
              </a:r>
            </a:p>
          </p:txBody>
        </p:sp>
      </p:grpSp>
      <p:sp>
        <p:nvSpPr>
          <p:cNvPr id="7" name="Arrow: Right 6"/>
          <p:cNvSpPr/>
          <p:nvPr/>
        </p:nvSpPr>
        <p:spPr bwMode="auto">
          <a:xfrm>
            <a:off x="6667638" y="2248928"/>
            <a:ext cx="295395" cy="20447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rPr>
              <a:t> </a:t>
            </a:r>
          </a:p>
        </p:txBody>
      </p:sp>
      <p:sp>
        <p:nvSpPr>
          <p:cNvPr id="19" name="Arrow: Right 18"/>
          <p:cNvSpPr/>
          <p:nvPr/>
        </p:nvSpPr>
        <p:spPr bwMode="auto">
          <a:xfrm>
            <a:off x="6449336" y="2957382"/>
            <a:ext cx="295395" cy="20447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rPr>
              <a:t> </a:t>
            </a:r>
          </a:p>
        </p:txBody>
      </p:sp>
      <p:sp>
        <p:nvSpPr>
          <p:cNvPr id="20" name="Arrow: Right 19"/>
          <p:cNvSpPr/>
          <p:nvPr/>
        </p:nvSpPr>
        <p:spPr bwMode="auto">
          <a:xfrm>
            <a:off x="6626450" y="3702904"/>
            <a:ext cx="295395" cy="20447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rPr>
              <a:t> </a:t>
            </a:r>
          </a:p>
        </p:txBody>
      </p:sp>
      <p:sp>
        <p:nvSpPr>
          <p:cNvPr id="21" name="Arrow: Right 20"/>
          <p:cNvSpPr/>
          <p:nvPr/>
        </p:nvSpPr>
        <p:spPr bwMode="auto">
          <a:xfrm>
            <a:off x="1539585" y="2965617"/>
            <a:ext cx="295395" cy="204475"/>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rPr>
              <a:t> </a:t>
            </a:r>
          </a:p>
        </p:txBody>
      </p:sp>
    </p:spTree>
    <p:extLst>
      <p:ext uri="{BB962C8B-B14F-4D97-AF65-F5344CB8AC3E}">
        <p14:creationId xmlns:p14="http://schemas.microsoft.com/office/powerpoint/2010/main" val="68717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gColor no legend.tif"/>
          <p:cNvPicPr>
            <a:picLocks noChangeAspect="1"/>
          </p:cNvPicPr>
          <p:nvPr/>
        </p:nvPicPr>
        <p:blipFill>
          <a:blip r:embed="rId3" cstate="print"/>
          <a:srcRect/>
          <a:stretch>
            <a:fillRect/>
          </a:stretch>
        </p:blipFill>
        <p:spPr bwMode="auto">
          <a:xfrm>
            <a:off x="-25400" y="538163"/>
            <a:ext cx="9144000" cy="6264275"/>
          </a:xfrm>
          <a:prstGeom prst="rect">
            <a:avLst/>
          </a:prstGeom>
          <a:noFill/>
          <a:ln w="9525">
            <a:noFill/>
            <a:miter lim="800000"/>
            <a:headEnd/>
            <a:tailEnd/>
          </a:ln>
        </p:spPr>
      </p:pic>
      <p:sp>
        <p:nvSpPr>
          <p:cNvPr id="8" name="Rectangle 7"/>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6" name="Picture 5"/>
          <p:cNvPicPr>
            <a:picLocks noChangeAspect="1"/>
          </p:cNvPicPr>
          <p:nvPr/>
        </p:nvPicPr>
        <p:blipFill>
          <a:blip r:embed="rId4"/>
          <a:stretch>
            <a:fillRect/>
          </a:stretch>
        </p:blipFill>
        <p:spPr>
          <a:xfrm>
            <a:off x="6169275" y="0"/>
            <a:ext cx="2974725" cy="2309836"/>
          </a:xfrm>
          <a:prstGeom prst="rect">
            <a:avLst/>
          </a:prstGeom>
        </p:spPr>
      </p:pic>
      <p:cxnSp>
        <p:nvCxnSpPr>
          <p:cNvPr id="14" name="Straight Arrow Connector 13"/>
          <p:cNvCxnSpPr/>
          <p:nvPr/>
        </p:nvCxnSpPr>
        <p:spPr bwMode="auto">
          <a:xfrm flipH="1">
            <a:off x="6667500" y="1663700"/>
            <a:ext cx="406400" cy="15113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0" name="Straight Arrow Connector 9"/>
          <p:cNvCxnSpPr/>
          <p:nvPr/>
        </p:nvCxnSpPr>
        <p:spPr bwMode="auto">
          <a:xfrm flipH="1">
            <a:off x="3657600" y="1663700"/>
            <a:ext cx="3416300" cy="595149"/>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
        <p:nvSpPr>
          <p:cNvPr id="15" name="Text Box 6"/>
          <p:cNvSpPr txBox="1">
            <a:spLocks noChangeArrowheads="1"/>
          </p:cNvSpPr>
          <p:nvPr/>
        </p:nvSpPr>
        <p:spPr bwMode="auto">
          <a:xfrm>
            <a:off x="247491" y="3316357"/>
            <a:ext cx="3168809" cy="707886"/>
          </a:xfrm>
          <a:prstGeom prst="rect">
            <a:avLst/>
          </a:prstGeom>
          <a:noFill/>
          <a:ln w="38100">
            <a:noFill/>
            <a:miter lim="800000"/>
            <a:headEnd/>
            <a:tailEnd/>
          </a:ln>
          <a:effectLst/>
        </p:spPr>
        <p:txBody>
          <a:bodyPr wrap="square">
            <a:spAutoFit/>
          </a:bodyPr>
          <a:lstStyle/>
          <a:p>
            <a:pPr marL="342900" indent="-342900" algn="ctr">
              <a:spcBef>
                <a:spcPct val="50000"/>
              </a:spcBef>
              <a:defRPr/>
            </a:pPr>
            <a:r>
              <a:rPr lang="en-US" sz="2000" b="1" dirty="0">
                <a:solidFill>
                  <a:schemeClr val="bg1"/>
                </a:solidFill>
                <a:effectLst>
                  <a:outerShdw blurRad="38100" dist="38100" dir="2700000" algn="tl">
                    <a:srgbClr val="808080"/>
                  </a:outerShdw>
                </a:effectLst>
                <a:latin typeface="Arial" charset="0"/>
              </a:rPr>
              <a:t>    Blueschist found at lower elevations</a:t>
            </a:r>
          </a:p>
        </p:txBody>
      </p:sp>
    </p:spTree>
    <p:extLst>
      <p:ext uri="{BB962C8B-B14F-4D97-AF65-F5344CB8AC3E}">
        <p14:creationId xmlns:p14="http://schemas.microsoft.com/office/powerpoint/2010/main" val="226894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sotherms.jpg"/>
          <p:cNvPicPr>
            <a:picLocks noChangeAspect="1"/>
          </p:cNvPicPr>
          <p:nvPr/>
        </p:nvPicPr>
        <p:blipFill>
          <a:blip r:embed="rId3" cstate="print"/>
          <a:stretch>
            <a:fillRect/>
          </a:stretch>
        </p:blipFill>
        <p:spPr>
          <a:xfrm>
            <a:off x="0" y="31254"/>
            <a:ext cx="9144000" cy="67954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3840" b="85309" l="7766" r="90736">
                        <a14:foregroundMark x1="48774" y1="79800" x2="48774" y2="79800"/>
                        <a14:foregroundMark x1="50681" y1="79132" x2="50681" y2="79132"/>
                        <a14:backgroundMark x1="76158" y1="69950" x2="76158" y2="69950"/>
                        <a14:backgroundMark x1="63488" y1="76795" x2="63488" y2="76795"/>
                        <a14:backgroundMark x1="58174" y1="78297" x2="58174" y2="78297"/>
                        <a14:backgroundMark x1="14986" y1="72287" x2="14986" y2="72287"/>
                      </a14:backgroundRemoval>
                    </a14:imgEffect>
                  </a14:imgLayer>
                </a14:imgProps>
              </a:ext>
              <a:ext uri="{28A0092B-C50C-407E-A947-70E740481C1C}">
                <a14:useLocalDpi xmlns:a14="http://schemas.microsoft.com/office/drawing/2010/main" val="0"/>
              </a:ext>
            </a:extLst>
          </a:blip>
          <a:stretch>
            <a:fillRect/>
          </a:stretch>
        </p:blipFill>
        <p:spPr>
          <a:xfrm rot="1266479">
            <a:off x="6168958" y="4664939"/>
            <a:ext cx="3289674" cy="2684626"/>
          </a:xfrm>
          <a:prstGeom prst="rect">
            <a:avLst/>
          </a:prstGeom>
          <a:effectLst>
            <a:glow rad="228600">
              <a:schemeClr val="accent1">
                <a:satMod val="175000"/>
                <a:alpha val="40000"/>
              </a:schemeClr>
            </a:glow>
          </a:effectLst>
        </p:spPr>
      </p:pic>
      <p:sp>
        <p:nvSpPr>
          <p:cNvPr id="16" name="Text Box 6"/>
          <p:cNvSpPr txBox="1">
            <a:spLocks noChangeArrowheads="1"/>
          </p:cNvSpPr>
          <p:nvPr/>
        </p:nvSpPr>
        <p:spPr bwMode="auto">
          <a:xfrm>
            <a:off x="6795836" y="5534901"/>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Eclogite</a:t>
            </a: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860" b="95914" l="600" r="99000"/>
                    </a14:imgEffect>
                  </a14:imgLayer>
                </a14:imgProps>
              </a:ext>
              <a:ext uri="{28A0092B-C50C-407E-A947-70E740481C1C}">
                <a14:useLocalDpi xmlns:a14="http://schemas.microsoft.com/office/drawing/2010/main" val="0"/>
              </a:ext>
            </a:extLst>
          </a:blip>
          <a:stretch>
            <a:fillRect/>
          </a:stretch>
        </p:blipFill>
        <p:spPr>
          <a:xfrm rot="1294355">
            <a:off x="1829751" y="3625727"/>
            <a:ext cx="4291246" cy="2940039"/>
          </a:xfrm>
          <a:prstGeom prst="rect">
            <a:avLst/>
          </a:prstGeom>
        </p:spPr>
      </p:pic>
      <p:sp>
        <p:nvSpPr>
          <p:cNvPr id="13" name="Text Box 6"/>
          <p:cNvSpPr txBox="1">
            <a:spLocks noChangeArrowheads="1"/>
          </p:cNvSpPr>
          <p:nvPr/>
        </p:nvSpPr>
        <p:spPr bwMode="auto">
          <a:xfrm>
            <a:off x="2837874" y="4908963"/>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Blueschist</a:t>
            </a:r>
          </a:p>
        </p:txBody>
      </p:sp>
      <p:pic>
        <p:nvPicPr>
          <p:cNvPr id="8" name="Picture 5" descr="basalt"/>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305" b="89378" l="13527" r="88889"/>
                    </a14:imgEffect>
                  </a14:imgLayer>
                </a14:imgProps>
              </a:ext>
            </a:extLst>
          </a:blip>
          <a:srcRect l="14023" t="14760" r="12177" b="10455"/>
          <a:stretch>
            <a:fillRect/>
          </a:stretch>
        </p:blipFill>
        <p:spPr bwMode="auto">
          <a:xfrm>
            <a:off x="77972" y="104295"/>
            <a:ext cx="2759902" cy="1998448"/>
          </a:xfrm>
          <a:prstGeom prst="rect">
            <a:avLst/>
          </a:prstGeom>
          <a:noFill/>
          <a:ln w="9525">
            <a:noFill/>
            <a:miter lim="800000"/>
            <a:headEnd/>
            <a:tailEnd/>
          </a:ln>
        </p:spPr>
      </p:pic>
      <p:sp>
        <p:nvSpPr>
          <p:cNvPr id="430083" name="Text Box 3"/>
          <p:cNvSpPr txBox="1">
            <a:spLocks noChangeArrowheads="1"/>
          </p:cNvSpPr>
          <p:nvPr/>
        </p:nvSpPr>
        <p:spPr bwMode="auto">
          <a:xfrm>
            <a:off x="457200" y="685800"/>
            <a:ext cx="178435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Basalt</a:t>
            </a:r>
          </a:p>
        </p:txBody>
      </p:sp>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20596907">
            <a:off x="785088" y="2065578"/>
            <a:ext cx="2677468" cy="2083455"/>
          </a:xfrm>
          <a:prstGeom prst="rect">
            <a:avLst/>
          </a:prstGeom>
        </p:spPr>
      </p:pic>
      <p:sp>
        <p:nvSpPr>
          <p:cNvPr id="9" name="Rectangle 8"/>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10" name="Picture 9"/>
          <p:cNvPicPr>
            <a:picLocks noChangeAspect="1"/>
          </p:cNvPicPr>
          <p:nvPr/>
        </p:nvPicPr>
        <p:blipFill>
          <a:blip r:embed="rId11"/>
          <a:stretch>
            <a:fillRect/>
          </a:stretch>
        </p:blipFill>
        <p:spPr>
          <a:xfrm>
            <a:off x="6169275" y="0"/>
            <a:ext cx="2974725" cy="2309836"/>
          </a:xfrm>
          <a:prstGeom prst="rect">
            <a:avLst/>
          </a:prstGeom>
        </p:spPr>
      </p:pic>
      <p:sp>
        <p:nvSpPr>
          <p:cNvPr id="11" name="Freeform: Shape 10"/>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4" name="Text Box 6"/>
          <p:cNvSpPr txBox="1">
            <a:spLocks noChangeArrowheads="1"/>
          </p:cNvSpPr>
          <p:nvPr/>
        </p:nvSpPr>
        <p:spPr bwMode="auto">
          <a:xfrm>
            <a:off x="986366" y="2814082"/>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err="1">
                <a:solidFill>
                  <a:schemeClr val="bg1"/>
                </a:solidFill>
                <a:effectLst>
                  <a:outerShdw blurRad="38100" dist="38100" dir="2700000" algn="tl">
                    <a:srgbClr val="808080"/>
                  </a:outerShdw>
                </a:effectLst>
                <a:latin typeface="Arial" charset="0"/>
              </a:rPr>
              <a:t>Metabasalt</a:t>
            </a:r>
            <a:endParaRPr lang="en-US" b="1" dirty="0">
              <a:solidFill>
                <a:schemeClr val="bg1"/>
              </a:solidFill>
              <a:effectLst>
                <a:outerShdw blurRad="38100" dist="38100" dir="2700000" algn="tl">
                  <a:srgbClr val="808080"/>
                </a:outerShdw>
              </a:effectLst>
              <a:latin typeface="Arial" charset="0"/>
            </a:endParaRPr>
          </a:p>
        </p:txBody>
      </p:sp>
      <p:sp>
        <p:nvSpPr>
          <p:cNvPr id="20" name="Freeform: Shape 19"/>
          <p:cNvSpPr/>
          <p:nvPr/>
        </p:nvSpPr>
        <p:spPr bwMode="auto">
          <a:xfrm>
            <a:off x="1641230" y="1266092"/>
            <a:ext cx="6178062" cy="5158154"/>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6" name="TextBox 25"/>
          <p:cNvSpPr txBox="1"/>
          <p:nvPr/>
        </p:nvSpPr>
        <p:spPr>
          <a:xfrm>
            <a:off x="5795918" y="2394412"/>
            <a:ext cx="3472563" cy="338554"/>
          </a:xfrm>
          <a:prstGeom prst="rect">
            <a:avLst/>
          </a:prstGeom>
          <a:noFill/>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Typical subduction path.</a:t>
            </a:r>
          </a:p>
        </p:txBody>
      </p:sp>
    </p:spTree>
    <p:extLst>
      <p:ext uri="{BB962C8B-B14F-4D97-AF65-F5344CB8AC3E}">
        <p14:creationId xmlns:p14="http://schemas.microsoft.com/office/powerpoint/2010/main" val="60998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gColor no legend.tif"/>
          <p:cNvPicPr>
            <a:picLocks noChangeAspect="1"/>
          </p:cNvPicPr>
          <p:nvPr/>
        </p:nvPicPr>
        <p:blipFill>
          <a:blip r:embed="rId3" cstate="print"/>
          <a:srcRect/>
          <a:stretch>
            <a:fillRect/>
          </a:stretch>
        </p:blipFill>
        <p:spPr bwMode="auto">
          <a:xfrm>
            <a:off x="-25400" y="538163"/>
            <a:ext cx="9144000" cy="6264275"/>
          </a:xfrm>
          <a:prstGeom prst="rect">
            <a:avLst/>
          </a:prstGeom>
          <a:noFill/>
          <a:ln w="9525">
            <a:noFill/>
            <a:miter lim="800000"/>
            <a:headEnd/>
            <a:tailEnd/>
          </a:ln>
        </p:spPr>
      </p:pic>
      <p:sp>
        <p:nvSpPr>
          <p:cNvPr id="8" name="Rectangle 7"/>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6" name="Picture 5"/>
          <p:cNvPicPr>
            <a:picLocks noChangeAspect="1"/>
          </p:cNvPicPr>
          <p:nvPr/>
        </p:nvPicPr>
        <p:blipFill>
          <a:blip r:embed="rId4"/>
          <a:stretch>
            <a:fillRect/>
          </a:stretch>
        </p:blipFill>
        <p:spPr>
          <a:xfrm>
            <a:off x="6169275" y="0"/>
            <a:ext cx="2974725" cy="2309836"/>
          </a:xfrm>
          <a:prstGeom prst="rect">
            <a:avLst/>
          </a:prstGeom>
        </p:spPr>
      </p:pic>
      <p:cxnSp>
        <p:nvCxnSpPr>
          <p:cNvPr id="14" name="Straight Arrow Connector 13"/>
          <p:cNvCxnSpPr/>
          <p:nvPr/>
        </p:nvCxnSpPr>
        <p:spPr bwMode="auto">
          <a:xfrm flipH="1">
            <a:off x="5537200" y="2258849"/>
            <a:ext cx="2006600" cy="649451"/>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
        <p:nvSpPr>
          <p:cNvPr id="15" name="Text Box 6"/>
          <p:cNvSpPr txBox="1">
            <a:spLocks noChangeArrowheads="1"/>
          </p:cNvSpPr>
          <p:nvPr/>
        </p:nvSpPr>
        <p:spPr bwMode="auto">
          <a:xfrm>
            <a:off x="0" y="3316357"/>
            <a:ext cx="3321209" cy="707886"/>
          </a:xfrm>
          <a:prstGeom prst="rect">
            <a:avLst/>
          </a:prstGeom>
          <a:noFill/>
          <a:ln w="38100">
            <a:noFill/>
            <a:miter lim="800000"/>
            <a:headEnd/>
            <a:tailEnd/>
          </a:ln>
          <a:effectLst/>
        </p:spPr>
        <p:txBody>
          <a:bodyPr wrap="square">
            <a:spAutoFit/>
          </a:bodyPr>
          <a:lstStyle/>
          <a:p>
            <a:pPr marL="342900" indent="-342900" algn="ctr">
              <a:spcBef>
                <a:spcPct val="50000"/>
              </a:spcBef>
              <a:defRPr/>
            </a:pPr>
            <a:r>
              <a:rPr lang="en-US" sz="2000" b="1" dirty="0">
                <a:solidFill>
                  <a:schemeClr val="bg1"/>
                </a:solidFill>
                <a:effectLst/>
                <a:latin typeface="Arial" charset="0"/>
              </a:rPr>
              <a:t>    Eclogite is sporadically dispersed in mélange</a:t>
            </a:r>
          </a:p>
        </p:txBody>
      </p:sp>
    </p:spTree>
    <p:extLst>
      <p:ext uri="{BB962C8B-B14F-4D97-AF65-F5344CB8AC3E}">
        <p14:creationId xmlns:p14="http://schemas.microsoft.com/office/powerpoint/2010/main" val="317269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3840" b="85309" l="7766" r="90736">
                        <a14:foregroundMark x1="48774" y1="79800" x2="48774" y2="79800"/>
                        <a14:foregroundMark x1="50681" y1="79132" x2="50681" y2="79132"/>
                        <a14:backgroundMark x1="76158" y1="69950" x2="76158" y2="69950"/>
                        <a14:backgroundMark x1="63488" y1="76795" x2="63488" y2="76795"/>
                        <a14:backgroundMark x1="58174" y1="78297" x2="58174" y2="78297"/>
                        <a14:backgroundMark x1="14986" y1="72287" x2="14986" y2="72287"/>
                      </a14:backgroundRemoval>
                    </a14:imgEffect>
                  </a14:imgLayer>
                </a14:imgProps>
              </a:ext>
              <a:ext uri="{28A0092B-C50C-407E-A947-70E740481C1C}">
                <a14:useLocalDpi xmlns:a14="http://schemas.microsoft.com/office/drawing/2010/main" val="0"/>
              </a:ext>
            </a:extLst>
          </a:blip>
          <a:stretch>
            <a:fillRect/>
          </a:stretch>
        </p:blipFill>
        <p:spPr>
          <a:xfrm rot="1266479">
            <a:off x="6168958" y="4664939"/>
            <a:ext cx="3289674" cy="2684626"/>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860" b="95914" l="600" r="99000"/>
                    </a14:imgEffect>
                  </a14:imgLayer>
                </a14:imgProps>
              </a:ext>
              <a:ext uri="{28A0092B-C50C-407E-A947-70E740481C1C}">
                <a14:useLocalDpi xmlns:a14="http://schemas.microsoft.com/office/drawing/2010/main" val="0"/>
              </a:ext>
            </a:extLst>
          </a:blip>
          <a:stretch>
            <a:fillRect/>
          </a:stretch>
        </p:blipFill>
        <p:spPr>
          <a:xfrm rot="1294355">
            <a:off x="1829751" y="3625727"/>
            <a:ext cx="4291246" cy="2940039"/>
          </a:xfrm>
          <a:prstGeom prst="rect">
            <a:avLst/>
          </a:prstGeom>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3077" b="97436" l="1167" r="96733"/>
                    </a14:imgEffect>
                  </a14:imgLayer>
                </a14:imgProps>
              </a:ext>
              <a:ext uri="{28A0092B-C50C-407E-A947-70E740481C1C}">
                <a14:useLocalDpi xmlns:a14="http://schemas.microsoft.com/office/drawing/2010/main" val="0"/>
              </a:ext>
            </a:extLst>
          </a:blip>
          <a:stretch>
            <a:fillRect/>
          </a:stretch>
        </p:blipFill>
        <p:spPr>
          <a:xfrm rot="1837528">
            <a:off x="3490314" y="812617"/>
            <a:ext cx="3170166" cy="2885332"/>
          </a:xfrm>
          <a:prstGeom prst="rect">
            <a:avLst/>
          </a:prstGeom>
          <a:effectLst>
            <a:glow rad="228600">
              <a:schemeClr val="accent5">
                <a:satMod val="175000"/>
                <a:alpha val="40000"/>
              </a:schemeClr>
            </a:glow>
          </a:effectLst>
        </p:spPr>
      </p:pic>
      <p:pic>
        <p:nvPicPr>
          <p:cNvPr id="8" name="Picture 5" descr="basal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05" b="89378" l="13527" r="88889"/>
                    </a14:imgEffect>
                  </a14:imgLayer>
                </a14:imgProps>
              </a:ext>
            </a:extLst>
          </a:blip>
          <a:srcRect l="14023" t="14760" r="12177" b="10455"/>
          <a:stretch>
            <a:fillRect/>
          </a:stretch>
        </p:blipFill>
        <p:spPr bwMode="auto">
          <a:xfrm>
            <a:off x="77972" y="104295"/>
            <a:ext cx="2759902" cy="1998448"/>
          </a:xfrm>
          <a:prstGeom prst="rect">
            <a:avLst/>
          </a:prstGeom>
          <a:noFill/>
          <a:ln w="9525">
            <a:noFill/>
            <a:miter lim="800000"/>
            <a:headEnd/>
            <a:tailEnd/>
          </a:ln>
        </p:spPr>
      </p:pic>
      <p:sp>
        <p:nvSpPr>
          <p:cNvPr id="430086" name="Text Box 6"/>
          <p:cNvSpPr txBox="1">
            <a:spLocks noChangeArrowheads="1"/>
          </p:cNvSpPr>
          <p:nvPr/>
        </p:nvSpPr>
        <p:spPr bwMode="auto">
          <a:xfrm>
            <a:off x="3757632" y="2126797"/>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Greenstone</a:t>
            </a:r>
          </a:p>
        </p:txBody>
      </p:sp>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20596907">
            <a:off x="785088" y="2065578"/>
            <a:ext cx="2677468" cy="2083455"/>
          </a:xfrm>
          <a:prstGeom prst="rect">
            <a:avLst/>
          </a:prstGeom>
        </p:spPr>
      </p:pic>
      <p:sp>
        <p:nvSpPr>
          <p:cNvPr id="9" name="Rectangle 8"/>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10" name="Picture 9"/>
          <p:cNvPicPr>
            <a:picLocks noChangeAspect="1"/>
          </p:cNvPicPr>
          <p:nvPr/>
        </p:nvPicPr>
        <p:blipFill>
          <a:blip r:embed="rId13"/>
          <a:stretch>
            <a:fillRect/>
          </a:stretch>
        </p:blipFill>
        <p:spPr>
          <a:xfrm>
            <a:off x="6169275" y="0"/>
            <a:ext cx="2974725" cy="2309836"/>
          </a:xfrm>
          <a:prstGeom prst="rect">
            <a:avLst/>
          </a:prstGeom>
        </p:spPr>
      </p:pic>
      <p:sp>
        <p:nvSpPr>
          <p:cNvPr id="11" name="Freeform: Shape 10"/>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3" name="Freeform: Shape 12"/>
          <p:cNvSpPr/>
          <p:nvPr/>
        </p:nvSpPr>
        <p:spPr bwMode="auto">
          <a:xfrm>
            <a:off x="6482862" y="386862"/>
            <a:ext cx="1617784" cy="1746738"/>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0" name="Freeform: Shape 19"/>
          <p:cNvSpPr/>
          <p:nvPr/>
        </p:nvSpPr>
        <p:spPr bwMode="auto">
          <a:xfrm>
            <a:off x="1641230" y="1266092"/>
            <a:ext cx="6178062" cy="5158154"/>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1" name="Freeform: Shape 20"/>
          <p:cNvSpPr/>
          <p:nvPr/>
        </p:nvSpPr>
        <p:spPr bwMode="auto">
          <a:xfrm>
            <a:off x="1899138" y="1143000"/>
            <a:ext cx="6201508" cy="5128845"/>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6" name="TextBox 25"/>
          <p:cNvSpPr txBox="1"/>
          <p:nvPr/>
        </p:nvSpPr>
        <p:spPr>
          <a:xfrm>
            <a:off x="5795918" y="2394412"/>
            <a:ext cx="3472563" cy="584775"/>
          </a:xfrm>
          <a:prstGeom prst="rect">
            <a:avLst/>
          </a:prstGeom>
          <a:noFill/>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Typical subduction path.</a:t>
            </a:r>
          </a:p>
          <a:p>
            <a:pPr algn="ctr"/>
            <a:r>
              <a:rPr lang="en-US" sz="1600" b="1" dirty="0">
                <a:solidFill>
                  <a:srgbClr val="FFFF00"/>
                </a:solidFill>
                <a:latin typeface="Arial" pitchFamily="34" charset="0"/>
                <a:cs typeface="Arial" pitchFamily="34" charset="0"/>
              </a:rPr>
              <a:t>Path of </a:t>
            </a:r>
            <a:r>
              <a:rPr lang="en-US" sz="1600" b="1" i="1" dirty="0">
                <a:solidFill>
                  <a:srgbClr val="FFFF00"/>
                </a:solidFill>
                <a:latin typeface="Arial" pitchFamily="34" charset="0"/>
                <a:cs typeface="Arial" pitchFamily="34" charset="0"/>
              </a:rPr>
              <a:t>some</a:t>
            </a:r>
            <a:r>
              <a:rPr lang="en-US" sz="1600" b="1" dirty="0">
                <a:solidFill>
                  <a:srgbClr val="FFFF00"/>
                </a:solidFill>
                <a:latin typeface="Arial" pitchFamily="34" charset="0"/>
                <a:cs typeface="Arial" pitchFamily="34" charset="0"/>
              </a:rPr>
              <a:t> Catalina rocks?</a:t>
            </a:r>
            <a:endPar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92018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82" b="96600" l="967" r="98453"/>
                    </a14:imgEffect>
                  </a14:imgLayer>
                </a14:imgProps>
              </a:ext>
              <a:ext uri="{28A0092B-C50C-407E-A947-70E740481C1C}">
                <a14:useLocalDpi xmlns:a14="http://schemas.microsoft.com/office/drawing/2010/main" val="0"/>
              </a:ext>
            </a:extLst>
          </a:blip>
          <a:stretch>
            <a:fillRect/>
          </a:stretch>
        </p:blipFill>
        <p:spPr>
          <a:xfrm>
            <a:off x="170798" y="0"/>
            <a:ext cx="5545614" cy="3470031"/>
          </a:xfrm>
          <a:prstGeom prst="rect">
            <a:avLst/>
          </a:prstGeom>
        </p:spPr>
      </p:pic>
      <p:sp>
        <p:nvSpPr>
          <p:cNvPr id="425991" name="Text Box 7"/>
          <p:cNvSpPr txBox="1">
            <a:spLocks noChangeArrowheads="1"/>
          </p:cNvSpPr>
          <p:nvPr/>
        </p:nvSpPr>
        <p:spPr bwMode="auto">
          <a:xfrm>
            <a:off x="2487347" y="3241431"/>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Greenstone</a:t>
            </a:r>
          </a:p>
        </p:txBody>
      </p:sp>
      <p:pic>
        <p:nvPicPr>
          <p:cNvPr id="6" name="Picture 5"/>
          <p:cNvPicPr>
            <a:picLocks noChangeAspect="1"/>
          </p:cNvPicPr>
          <p:nvPr/>
        </p:nvPicPr>
        <p:blipFill>
          <a:blip r:embed="rId5"/>
          <a:stretch>
            <a:fillRect/>
          </a:stretch>
        </p:blipFill>
        <p:spPr>
          <a:xfrm>
            <a:off x="6169275" y="0"/>
            <a:ext cx="2974725" cy="2309836"/>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3077" b="97436" l="1167" r="96733"/>
                    </a14:imgEffect>
                  </a14:imgLayer>
                </a14:imgProps>
              </a:ext>
              <a:ext uri="{28A0092B-C50C-407E-A947-70E740481C1C}">
                <a14:useLocalDpi xmlns:a14="http://schemas.microsoft.com/office/drawing/2010/main" val="0"/>
              </a:ext>
            </a:extLst>
          </a:blip>
          <a:stretch>
            <a:fillRect/>
          </a:stretch>
        </p:blipFill>
        <p:spPr>
          <a:xfrm>
            <a:off x="570814" y="3345387"/>
            <a:ext cx="3747501" cy="3410794"/>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416" b="98753" l="0" r="98986">
                        <a14:foregroundMark x1="20777" y1="91892" x2="20777" y2="91892"/>
                        <a14:foregroundMark x1="17568" y1="92100" x2="17568" y2="92100"/>
                        <a14:foregroundMark x1="80236" y1="97297" x2="80236" y2="97297"/>
                        <a14:foregroundMark x1="69932" y1="96466" x2="69932" y2="96466"/>
                        <a14:foregroundMark x1="68919" y1="97089" x2="68919" y2="97089"/>
                        <a14:foregroundMark x1="28209" y1="96466" x2="28209" y2="96466"/>
                        <a14:foregroundMark x1="52703" y1="95842" x2="52703" y2="95842"/>
                        <a14:backgroundMark x1="22635" y1="97089" x2="22635" y2="97089"/>
                        <a14:backgroundMark x1="25169" y1="97713" x2="25169" y2="97713"/>
                        <a14:backgroundMark x1="40878" y1="97505" x2="40878" y2="97505"/>
                        <a14:backgroundMark x1="53885" y1="97713" x2="53885" y2="97713"/>
                        <a14:backgroundMark x1="56081" y1="97921" x2="56081" y2="97921"/>
                        <a14:backgroundMark x1="57601" y1="97921" x2="57601" y2="97921"/>
                        <a14:backgroundMark x1="58615" y1="98129" x2="58615" y2="98129"/>
                        <a14:backgroundMark x1="60135" y1="98129" x2="60135" y2="98129"/>
                        <a14:backgroundMark x1="61149" y1="98129" x2="61149" y2="98129"/>
                        <a14:backgroundMark x1="62500" y1="98129" x2="62500" y2="98129"/>
                        <a14:backgroundMark x1="68581" y1="98129" x2="68581" y2="98129"/>
                        <a14:backgroundMark x1="69595" y1="98337" x2="69595" y2="98337"/>
                        <a14:backgroundMark x1="71959" y1="98337" x2="71959" y2="98337"/>
                        <a14:backgroundMark x1="72804" y1="98337" x2="72804" y2="98337"/>
                        <a14:backgroundMark x1="74324" y1="98337" x2="74324" y2="98337"/>
                        <a14:backgroundMark x1="75676" y1="98337" x2="75676" y2="98337"/>
                        <a14:backgroundMark x1="77534" y1="99584" x2="77534" y2="99584"/>
                        <a14:backgroundMark x1="79223" y1="99376" x2="79223" y2="99376"/>
                      </a14:backgroundRemoval>
                    </a14:imgEffect>
                  </a14:imgLayer>
                </a14:imgProps>
              </a:ext>
              <a:ext uri="{28A0092B-C50C-407E-A947-70E740481C1C}">
                <a14:useLocalDpi xmlns:a14="http://schemas.microsoft.com/office/drawing/2010/main" val="0"/>
              </a:ext>
            </a:extLst>
          </a:blip>
          <a:stretch>
            <a:fillRect/>
          </a:stretch>
        </p:blipFill>
        <p:spPr>
          <a:xfrm>
            <a:off x="4318316" y="3019424"/>
            <a:ext cx="4485715" cy="3644643"/>
          </a:xfrm>
          <a:prstGeom prst="rect">
            <a:avLst/>
          </a:prstGeom>
        </p:spPr>
      </p:pic>
      <p:sp>
        <p:nvSpPr>
          <p:cNvPr id="13" name="Freeform: Shape 12"/>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0" name="Freeform: Shape 9"/>
          <p:cNvSpPr/>
          <p:nvPr/>
        </p:nvSpPr>
        <p:spPr bwMode="auto">
          <a:xfrm>
            <a:off x="6482862" y="386862"/>
            <a:ext cx="1617784" cy="1746738"/>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1" name="TextBox 10"/>
          <p:cNvSpPr txBox="1"/>
          <p:nvPr/>
        </p:nvSpPr>
        <p:spPr>
          <a:xfrm>
            <a:off x="5795918" y="2394412"/>
            <a:ext cx="3472563" cy="584775"/>
          </a:xfrm>
          <a:prstGeom prst="rect">
            <a:avLst/>
          </a:prstGeom>
          <a:noFill/>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Typical subduction path.</a:t>
            </a:r>
          </a:p>
          <a:p>
            <a:pPr algn="ctr"/>
            <a:r>
              <a:rPr lang="en-US" sz="1600" b="1" dirty="0">
                <a:solidFill>
                  <a:srgbClr val="FFFF00"/>
                </a:solidFill>
                <a:latin typeface="Arial" pitchFamily="34" charset="0"/>
                <a:cs typeface="Arial" pitchFamily="34" charset="0"/>
              </a:rPr>
              <a:t>Path of </a:t>
            </a:r>
            <a:r>
              <a:rPr lang="en-US" sz="1600" b="1" i="1" dirty="0">
                <a:solidFill>
                  <a:srgbClr val="FFFF00"/>
                </a:solidFill>
                <a:latin typeface="Arial" pitchFamily="34" charset="0"/>
                <a:cs typeface="Arial" pitchFamily="34" charset="0"/>
              </a:rPr>
              <a:t>some</a:t>
            </a:r>
            <a:r>
              <a:rPr lang="en-US" sz="1600" b="1" dirty="0">
                <a:solidFill>
                  <a:srgbClr val="FFFF00"/>
                </a:solidFill>
                <a:latin typeface="Arial" pitchFamily="34" charset="0"/>
                <a:cs typeface="Arial" pitchFamily="34" charset="0"/>
              </a:rPr>
              <a:t> Catalina rocks?</a:t>
            </a:r>
            <a:endPar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descr="cgColor no legend.tif"/>
          <p:cNvPicPr>
            <a:picLocks noChangeAspect="1"/>
          </p:cNvPicPr>
          <p:nvPr/>
        </p:nvPicPr>
        <p:blipFill>
          <a:blip r:embed="rId3" cstate="print"/>
          <a:srcRect/>
          <a:stretch>
            <a:fillRect/>
          </a:stretch>
        </p:blipFill>
        <p:spPr bwMode="auto">
          <a:xfrm>
            <a:off x="-25400" y="538163"/>
            <a:ext cx="9144000" cy="6264275"/>
          </a:xfrm>
          <a:prstGeom prst="rect">
            <a:avLst/>
          </a:prstGeom>
          <a:noFill/>
          <a:ln w="9525">
            <a:noFill/>
            <a:miter lim="800000"/>
            <a:headEnd/>
            <a:tailEnd/>
          </a:ln>
        </p:spPr>
      </p:pic>
      <p:sp>
        <p:nvSpPr>
          <p:cNvPr id="20" name="Text Box 6"/>
          <p:cNvSpPr txBox="1">
            <a:spLocks noChangeArrowheads="1"/>
          </p:cNvSpPr>
          <p:nvPr/>
        </p:nvSpPr>
        <p:spPr bwMode="auto">
          <a:xfrm>
            <a:off x="0" y="3316357"/>
            <a:ext cx="3321209" cy="707886"/>
          </a:xfrm>
          <a:prstGeom prst="rect">
            <a:avLst/>
          </a:prstGeom>
          <a:noFill/>
          <a:ln w="38100">
            <a:noFill/>
            <a:miter lim="800000"/>
            <a:headEnd/>
            <a:tailEnd/>
          </a:ln>
          <a:effectLst/>
        </p:spPr>
        <p:txBody>
          <a:bodyPr wrap="square">
            <a:spAutoFit/>
          </a:bodyPr>
          <a:lstStyle/>
          <a:p>
            <a:pPr marL="342900" indent="-342900" algn="ctr">
              <a:spcBef>
                <a:spcPct val="50000"/>
              </a:spcBef>
              <a:defRPr/>
            </a:pPr>
            <a:r>
              <a:rPr lang="en-US" sz="2000" b="1" dirty="0">
                <a:solidFill>
                  <a:schemeClr val="bg1"/>
                </a:solidFill>
                <a:effectLst/>
                <a:latin typeface="Arial" charset="0"/>
              </a:rPr>
              <a:t>    Greenschist occurs at medium elevations </a:t>
            </a:r>
          </a:p>
        </p:txBody>
      </p:sp>
      <p:sp>
        <p:nvSpPr>
          <p:cNvPr id="8" name="Rectangle 7"/>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6" name="Picture 5"/>
          <p:cNvPicPr>
            <a:picLocks noChangeAspect="1"/>
          </p:cNvPicPr>
          <p:nvPr/>
        </p:nvPicPr>
        <p:blipFill>
          <a:blip r:embed="rId4"/>
          <a:stretch>
            <a:fillRect/>
          </a:stretch>
        </p:blipFill>
        <p:spPr>
          <a:xfrm>
            <a:off x="6169275" y="0"/>
            <a:ext cx="2974725" cy="2309836"/>
          </a:xfrm>
          <a:prstGeom prst="rect">
            <a:avLst/>
          </a:prstGeom>
        </p:spPr>
      </p:pic>
      <p:cxnSp>
        <p:nvCxnSpPr>
          <p:cNvPr id="14" name="Straight Arrow Connector 13"/>
          <p:cNvCxnSpPr/>
          <p:nvPr/>
        </p:nvCxnSpPr>
        <p:spPr bwMode="auto">
          <a:xfrm flipH="1">
            <a:off x="5257800" y="1282700"/>
            <a:ext cx="2209800" cy="23622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3080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3840" b="85309" l="7766" r="90736">
                        <a14:foregroundMark x1="48774" y1="79800" x2="48774" y2="79800"/>
                        <a14:foregroundMark x1="50681" y1="79132" x2="50681" y2="79132"/>
                        <a14:backgroundMark x1="76158" y1="69950" x2="76158" y2="69950"/>
                        <a14:backgroundMark x1="63488" y1="76795" x2="63488" y2="76795"/>
                        <a14:backgroundMark x1="58174" y1="78297" x2="58174" y2="78297"/>
                        <a14:backgroundMark x1="14986" y1="72287" x2="14986" y2="72287"/>
                      </a14:backgroundRemoval>
                    </a14:imgEffect>
                  </a14:imgLayer>
                </a14:imgProps>
              </a:ext>
              <a:ext uri="{28A0092B-C50C-407E-A947-70E740481C1C}">
                <a14:useLocalDpi xmlns:a14="http://schemas.microsoft.com/office/drawing/2010/main" val="0"/>
              </a:ext>
            </a:extLst>
          </a:blip>
          <a:stretch>
            <a:fillRect/>
          </a:stretch>
        </p:blipFill>
        <p:spPr>
          <a:xfrm rot="1266479">
            <a:off x="6168958" y="4664939"/>
            <a:ext cx="3289674" cy="2684626"/>
          </a:xfrm>
          <a:prstGeom prst="rect">
            <a:avLst/>
          </a:prstGeom>
        </p:spPr>
      </p:pic>
      <p:pic>
        <p:nvPicPr>
          <p:cNvPr id="19" name="Picture 5" descr="m1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02" b="89744" l="7716" r="98457"/>
                    </a14:imgEffect>
                  </a14:imgLayer>
                </a14:imgProps>
              </a:ext>
            </a:extLst>
          </a:blip>
          <a:srcRect/>
          <a:stretch>
            <a:fillRect/>
          </a:stretch>
        </p:blipFill>
        <p:spPr bwMode="auto">
          <a:xfrm rot="20370030">
            <a:off x="5452869" y="2794572"/>
            <a:ext cx="3299003" cy="2382126"/>
          </a:xfrm>
          <a:prstGeom prst="rect">
            <a:avLst/>
          </a:prstGeom>
          <a:noFill/>
          <a:ln w="9525">
            <a:noFill/>
            <a:miter lim="800000"/>
            <a:headEnd/>
            <a:tailEnd/>
          </a:ln>
          <a:effectLst>
            <a:glow rad="228600">
              <a:schemeClr val="bg1">
                <a:alpha val="40000"/>
              </a:schemeClr>
            </a:glow>
          </a:effectLst>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3077" b="97436" l="1167" r="96733"/>
                    </a14:imgEffect>
                  </a14:imgLayer>
                </a14:imgProps>
              </a:ext>
              <a:ext uri="{28A0092B-C50C-407E-A947-70E740481C1C}">
                <a14:useLocalDpi xmlns:a14="http://schemas.microsoft.com/office/drawing/2010/main" val="0"/>
              </a:ext>
            </a:extLst>
          </a:blip>
          <a:stretch>
            <a:fillRect/>
          </a:stretch>
        </p:blipFill>
        <p:spPr>
          <a:xfrm rot="1837528">
            <a:off x="3490314" y="812617"/>
            <a:ext cx="3170166" cy="2885332"/>
          </a:xfrm>
          <a:prstGeom prst="rect">
            <a:avLst/>
          </a:prstGeom>
        </p:spPr>
      </p:pic>
      <p:pic>
        <p:nvPicPr>
          <p:cNvPr id="8" name="Picture 5" descr="basalt"/>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305" b="89378" l="13527" r="88889"/>
                    </a14:imgEffect>
                  </a14:imgLayer>
                </a14:imgProps>
              </a:ext>
            </a:extLst>
          </a:blip>
          <a:srcRect l="14023" t="14760" r="12177" b="10455"/>
          <a:stretch>
            <a:fillRect/>
          </a:stretch>
        </p:blipFill>
        <p:spPr bwMode="auto">
          <a:xfrm>
            <a:off x="77972" y="104295"/>
            <a:ext cx="2759902" cy="1998448"/>
          </a:xfrm>
          <a:prstGeom prst="rect">
            <a:avLst/>
          </a:prstGeom>
          <a:noFill/>
          <a:ln w="9525">
            <a:noFill/>
            <a:miter lim="800000"/>
            <a:headEnd/>
            <a:tailEnd/>
          </a:ln>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596907">
            <a:off x="785088" y="2065578"/>
            <a:ext cx="2677468" cy="2083455"/>
          </a:xfrm>
          <a:prstGeom prst="rect">
            <a:avLst/>
          </a:prstGeom>
        </p:spPr>
      </p:pic>
      <p:sp>
        <p:nvSpPr>
          <p:cNvPr id="9" name="Rectangle 8"/>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10" name="Picture 9"/>
          <p:cNvPicPr>
            <a:picLocks noChangeAspect="1"/>
          </p:cNvPicPr>
          <p:nvPr/>
        </p:nvPicPr>
        <p:blipFill>
          <a:blip r:embed="rId13"/>
          <a:stretch>
            <a:fillRect/>
          </a:stretch>
        </p:blipFill>
        <p:spPr>
          <a:xfrm>
            <a:off x="6169275" y="0"/>
            <a:ext cx="2974725" cy="2309836"/>
          </a:xfrm>
          <a:prstGeom prst="rect">
            <a:avLst/>
          </a:prstGeom>
        </p:spPr>
      </p:pic>
      <p:sp>
        <p:nvSpPr>
          <p:cNvPr id="11" name="Freeform: Shape 10"/>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2" name="TextBox 11"/>
          <p:cNvSpPr txBox="1"/>
          <p:nvPr/>
        </p:nvSpPr>
        <p:spPr>
          <a:xfrm>
            <a:off x="5795918" y="2394412"/>
            <a:ext cx="3472563" cy="584775"/>
          </a:xfrm>
          <a:prstGeom prst="rect">
            <a:avLst/>
          </a:prstGeom>
          <a:noFill/>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Typical subduction path.</a:t>
            </a:r>
          </a:p>
          <a:p>
            <a:pPr algn="ctr"/>
            <a:r>
              <a:rPr lang="en-US" sz="1600" b="1" dirty="0">
                <a:solidFill>
                  <a:srgbClr val="FFFF00"/>
                </a:solidFill>
                <a:latin typeface="Arial" pitchFamily="34" charset="0"/>
                <a:cs typeface="Arial" pitchFamily="34" charset="0"/>
              </a:rPr>
              <a:t>Path of </a:t>
            </a:r>
            <a:r>
              <a:rPr lang="en-US" sz="1600" b="1" i="1" dirty="0">
                <a:solidFill>
                  <a:srgbClr val="FFFF00"/>
                </a:solidFill>
                <a:latin typeface="Arial" pitchFamily="34" charset="0"/>
                <a:cs typeface="Arial" pitchFamily="34" charset="0"/>
              </a:rPr>
              <a:t>some</a:t>
            </a:r>
            <a:r>
              <a:rPr lang="en-US" sz="1600" b="1" dirty="0">
                <a:solidFill>
                  <a:srgbClr val="FFFF00"/>
                </a:solidFill>
                <a:latin typeface="Arial" pitchFamily="34" charset="0"/>
                <a:cs typeface="Arial" pitchFamily="34" charset="0"/>
              </a:rPr>
              <a:t> Catalina rocks?</a:t>
            </a:r>
            <a:endPar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Freeform: Shape 12"/>
          <p:cNvSpPr/>
          <p:nvPr/>
        </p:nvSpPr>
        <p:spPr bwMode="auto">
          <a:xfrm>
            <a:off x="6482862" y="386862"/>
            <a:ext cx="1617784" cy="1746738"/>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16" name="Picture 15"/>
          <p:cNvPicPr>
            <a:picLocks noChangeAspect="1"/>
          </p:cNvPicPr>
          <p:nvPr/>
        </p:nvPicPr>
        <p:blipFill>
          <a:blip r:embed="rId14">
            <a:extLst>
              <a:ext uri="{BEBA8EAE-BF5A-486C-A8C5-ECC9F3942E4B}">
                <a14:imgProps xmlns:a14="http://schemas.microsoft.com/office/drawing/2010/main">
                  <a14:imgLayer r:embed="rId15">
                    <a14:imgEffect>
                      <a14:backgroundRemoval t="860" b="95914" l="600" r="99000"/>
                    </a14:imgEffect>
                  </a14:imgLayer>
                </a14:imgProps>
              </a:ext>
              <a:ext uri="{28A0092B-C50C-407E-A947-70E740481C1C}">
                <a14:useLocalDpi xmlns:a14="http://schemas.microsoft.com/office/drawing/2010/main" val="0"/>
              </a:ext>
            </a:extLst>
          </a:blip>
          <a:stretch>
            <a:fillRect/>
          </a:stretch>
        </p:blipFill>
        <p:spPr>
          <a:xfrm rot="1294355">
            <a:off x="1829751" y="3625727"/>
            <a:ext cx="4291246" cy="2940039"/>
          </a:xfrm>
          <a:prstGeom prst="rect">
            <a:avLst/>
          </a:prstGeom>
          <a:noFill/>
          <a:effectLst>
            <a:outerShdw blurRad="50800" dist="50800" dir="5400000" algn="ctr" rotWithShape="0">
              <a:srgbClr val="000000"/>
            </a:outerShdw>
          </a:effectLst>
        </p:spPr>
      </p:pic>
      <p:sp>
        <p:nvSpPr>
          <p:cNvPr id="24" name="Text Box 6"/>
          <p:cNvSpPr txBox="1">
            <a:spLocks noChangeArrowheads="1"/>
          </p:cNvSpPr>
          <p:nvPr/>
        </p:nvSpPr>
        <p:spPr bwMode="auto">
          <a:xfrm>
            <a:off x="6152942" y="3620881"/>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Amphibolite</a:t>
            </a:r>
          </a:p>
        </p:txBody>
      </p:sp>
      <p:sp>
        <p:nvSpPr>
          <p:cNvPr id="26" name="Freeform: Shape 25"/>
          <p:cNvSpPr/>
          <p:nvPr/>
        </p:nvSpPr>
        <p:spPr bwMode="auto">
          <a:xfrm>
            <a:off x="1641230" y="1266092"/>
            <a:ext cx="6178062" cy="5158154"/>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74173 w 1438505"/>
              <a:gd name="connsiteY1" fmla="*/ 401368 h 1521549"/>
              <a:gd name="connsiteX2" fmla="*/ 593828 w 1438505"/>
              <a:gd name="connsiteY2" fmla="*/ 867761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74173 w 1438505"/>
              <a:gd name="connsiteY1" fmla="*/ 401368 h 1521549"/>
              <a:gd name="connsiteX2" fmla="*/ 593828 w 1438505"/>
              <a:gd name="connsiteY2" fmla="*/ 867761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33229 w 1438505"/>
              <a:gd name="connsiteY1" fmla="*/ 418659 h 1521549"/>
              <a:gd name="connsiteX2" fmla="*/ 593828 w 1438505"/>
              <a:gd name="connsiteY2" fmla="*/ 867761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33229 w 1438505"/>
              <a:gd name="connsiteY1" fmla="*/ 418659 h 1521549"/>
              <a:gd name="connsiteX2" fmla="*/ 577451 w 1438505"/>
              <a:gd name="connsiteY2" fmla="*/ 878135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36987" y="272303"/>
                  <a:pt x="333229" y="418659"/>
                </a:cubicBezTo>
                <a:cubicBezTo>
                  <a:pt x="429471" y="565015"/>
                  <a:pt x="493351" y="746570"/>
                  <a:pt x="577451" y="878135"/>
                </a:cubicBezTo>
                <a:cubicBezTo>
                  <a:pt x="661552" y="1009700"/>
                  <a:pt x="751590" y="1124074"/>
                  <a:pt x="837832" y="1208051"/>
                </a:cubicBezTo>
                <a:cubicBezTo>
                  <a:pt x="924074" y="1292028"/>
                  <a:pt x="1024465" y="1339400"/>
                  <a:pt x="1094903" y="1381998"/>
                </a:cubicBezTo>
                <a:cubicBezTo>
                  <a:pt x="1165341" y="1424596"/>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7" name="Freeform: Shape 26"/>
          <p:cNvSpPr/>
          <p:nvPr/>
        </p:nvSpPr>
        <p:spPr bwMode="auto">
          <a:xfrm>
            <a:off x="1899138" y="1143000"/>
            <a:ext cx="6201508" cy="5128845"/>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3113453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Line 2"/>
          <p:cNvSpPr>
            <a:spLocks noChangeShapeType="1"/>
          </p:cNvSpPr>
          <p:nvPr/>
        </p:nvSpPr>
        <p:spPr bwMode="auto">
          <a:xfrm flipV="1">
            <a:off x="4800600" y="3657600"/>
            <a:ext cx="1371600" cy="1981200"/>
          </a:xfrm>
          <a:prstGeom prst="line">
            <a:avLst/>
          </a:prstGeom>
          <a:noFill/>
          <a:ln w="38100">
            <a:solidFill>
              <a:schemeClr val="tx1"/>
            </a:solidFill>
            <a:round/>
            <a:headEnd/>
            <a:tailEnd type="triangle" w="med" len="med"/>
          </a:ln>
          <a:effectLst/>
        </p:spPr>
        <p:txBody>
          <a:bodyPr/>
          <a:lstStyle/>
          <a:p>
            <a:pPr>
              <a:defRPr/>
            </a:pPr>
            <a:endParaRPr lang="en-US"/>
          </a:p>
        </p:txBody>
      </p:sp>
      <p:sp>
        <p:nvSpPr>
          <p:cNvPr id="376835" name="Line 3"/>
          <p:cNvSpPr>
            <a:spLocks noChangeShapeType="1"/>
          </p:cNvSpPr>
          <p:nvPr/>
        </p:nvSpPr>
        <p:spPr bwMode="auto">
          <a:xfrm flipV="1">
            <a:off x="6629400" y="3657600"/>
            <a:ext cx="1676400" cy="1524000"/>
          </a:xfrm>
          <a:prstGeom prst="line">
            <a:avLst/>
          </a:prstGeom>
          <a:noFill/>
          <a:ln w="38100">
            <a:solidFill>
              <a:schemeClr val="tx1"/>
            </a:solidFill>
            <a:round/>
            <a:headEnd/>
            <a:tailEnd type="triangle" w="med" len="med"/>
          </a:ln>
          <a:effectLst/>
        </p:spPr>
        <p:txBody>
          <a:bodyPr/>
          <a:lstStyle/>
          <a:p>
            <a:pPr>
              <a:defRPr/>
            </a:pPr>
            <a:endParaRPr lang="en-US"/>
          </a:p>
        </p:txBody>
      </p:sp>
      <p:sp>
        <p:nvSpPr>
          <p:cNvPr id="105476" name="Text Box 4"/>
          <p:cNvSpPr txBox="1">
            <a:spLocks noChangeArrowheads="1"/>
          </p:cNvSpPr>
          <p:nvPr/>
        </p:nvSpPr>
        <p:spPr bwMode="auto">
          <a:xfrm>
            <a:off x="3429000" y="5562600"/>
            <a:ext cx="2667000" cy="519113"/>
          </a:xfrm>
          <a:prstGeom prst="rect">
            <a:avLst/>
          </a:prstGeom>
          <a:noFill/>
          <a:ln w="38100">
            <a:noFill/>
            <a:miter lim="800000"/>
            <a:headEnd/>
            <a:tailEnd/>
          </a:ln>
        </p:spPr>
        <p:txBody>
          <a:bodyPr>
            <a:spAutoFit/>
          </a:bodyPr>
          <a:lstStyle/>
          <a:p>
            <a:pPr algn="ctr">
              <a:spcBef>
                <a:spcPct val="50000"/>
              </a:spcBef>
            </a:pPr>
            <a:r>
              <a:rPr lang="en-US" sz="2800" b="1">
                <a:solidFill>
                  <a:schemeClr val="tx1"/>
                </a:solidFill>
                <a:effectLst/>
                <a:latin typeface="Arial" charset="0"/>
              </a:rPr>
              <a:t>Mélange</a:t>
            </a:r>
          </a:p>
        </p:txBody>
      </p:sp>
      <p:pic>
        <p:nvPicPr>
          <p:cNvPr id="105477" name="Picture 7" descr="MVC-077F"/>
          <p:cNvPicPr>
            <a:picLocks noChangeAspect="1" noChangeArrowheads="1"/>
          </p:cNvPicPr>
          <p:nvPr/>
        </p:nvPicPr>
        <p:blipFill>
          <a:blip r:embed="rId3" cstate="print"/>
          <a:srcRect/>
          <a:stretch>
            <a:fillRect/>
          </a:stretch>
        </p:blipFill>
        <p:spPr bwMode="auto">
          <a:xfrm>
            <a:off x="0" y="3300413"/>
            <a:ext cx="3886200" cy="3557587"/>
          </a:xfrm>
          <a:prstGeom prst="rect">
            <a:avLst/>
          </a:prstGeom>
          <a:noFill/>
          <a:ln w="9525">
            <a:noFill/>
            <a:miter lim="800000"/>
            <a:headEnd/>
            <a:tailEnd/>
          </a:ln>
        </p:spPr>
      </p:pic>
      <p:pic>
        <p:nvPicPr>
          <p:cNvPr id="105478" name="Picture 9" descr="mel131m"/>
          <p:cNvPicPr>
            <a:picLocks noChangeAspect="1" noChangeArrowheads="1"/>
          </p:cNvPicPr>
          <p:nvPr/>
        </p:nvPicPr>
        <p:blipFill>
          <a:blip r:embed="rId4" cstate="print"/>
          <a:srcRect/>
          <a:stretch>
            <a:fillRect/>
          </a:stretch>
        </p:blipFill>
        <p:spPr bwMode="auto">
          <a:xfrm>
            <a:off x="0" y="0"/>
            <a:ext cx="3810000" cy="3295650"/>
          </a:xfrm>
          <a:prstGeom prst="rect">
            <a:avLst/>
          </a:prstGeom>
          <a:noFill/>
          <a:ln w="9525">
            <a:noFill/>
            <a:miter lim="800000"/>
            <a:headEnd/>
            <a:tailEnd/>
          </a:ln>
        </p:spPr>
      </p:pic>
      <p:pic>
        <p:nvPicPr>
          <p:cNvPr id="105479" name="Picture 15" descr="bath-20"/>
          <p:cNvPicPr>
            <a:picLocks noChangeAspect="1" noChangeArrowheads="1"/>
          </p:cNvPicPr>
          <p:nvPr/>
        </p:nvPicPr>
        <p:blipFill>
          <a:blip r:embed="rId5" cstate="print"/>
          <a:srcRect/>
          <a:stretch>
            <a:fillRect/>
          </a:stretch>
        </p:blipFill>
        <p:spPr bwMode="auto">
          <a:xfrm>
            <a:off x="3810000" y="0"/>
            <a:ext cx="5334000" cy="3535363"/>
          </a:xfrm>
          <a:prstGeom prst="rect">
            <a:avLst/>
          </a:prstGeom>
          <a:noFill/>
          <a:ln w="9525">
            <a:noFill/>
            <a:miter lim="800000"/>
            <a:headEnd/>
            <a:tailEnd/>
          </a:ln>
        </p:spPr>
      </p:pic>
      <p:pic>
        <p:nvPicPr>
          <p:cNvPr id="105480" name="Picture 14" descr="amphibolite"/>
          <p:cNvPicPr>
            <a:picLocks noChangeAspect="1" noChangeArrowheads="1"/>
          </p:cNvPicPr>
          <p:nvPr/>
        </p:nvPicPr>
        <p:blipFill>
          <a:blip r:embed="rId6" cstate="print"/>
          <a:srcRect/>
          <a:stretch>
            <a:fillRect/>
          </a:stretch>
        </p:blipFill>
        <p:spPr bwMode="auto">
          <a:xfrm>
            <a:off x="3810000" y="3498850"/>
            <a:ext cx="5334000" cy="3359150"/>
          </a:xfrm>
          <a:prstGeom prst="rect">
            <a:avLst/>
          </a:prstGeom>
          <a:noFill/>
          <a:ln w="9525">
            <a:noFill/>
            <a:miter lim="800000"/>
            <a:headEnd/>
            <a:tailEnd/>
          </a:ln>
        </p:spPr>
      </p:pic>
      <p:sp>
        <p:nvSpPr>
          <p:cNvPr id="376848" name="Text Box 16"/>
          <p:cNvSpPr txBox="1">
            <a:spLocks noChangeArrowheads="1"/>
          </p:cNvSpPr>
          <p:nvPr/>
        </p:nvSpPr>
        <p:spPr bwMode="auto">
          <a:xfrm>
            <a:off x="4343400" y="29718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a:solidFill>
                  <a:schemeClr val="bg1"/>
                </a:solidFill>
                <a:effectLst>
                  <a:outerShdw blurRad="38100" dist="38100" dir="2700000" algn="tl">
                    <a:srgbClr val="808080"/>
                  </a:outerShdw>
                </a:effectLst>
                <a:latin typeface="Arial" charset="0"/>
              </a:rPr>
              <a:t>Amphibolite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gColor no legend.tif"/>
          <p:cNvPicPr>
            <a:picLocks noChangeAspect="1"/>
          </p:cNvPicPr>
          <p:nvPr/>
        </p:nvPicPr>
        <p:blipFill>
          <a:blip r:embed="rId3" cstate="print"/>
          <a:srcRect/>
          <a:stretch>
            <a:fillRect/>
          </a:stretch>
        </p:blipFill>
        <p:spPr bwMode="auto">
          <a:xfrm>
            <a:off x="-25400" y="538163"/>
            <a:ext cx="9144000" cy="6264275"/>
          </a:xfrm>
          <a:prstGeom prst="rect">
            <a:avLst/>
          </a:prstGeom>
          <a:noFill/>
          <a:ln w="9525">
            <a:noFill/>
            <a:miter lim="800000"/>
            <a:headEnd/>
            <a:tailEnd/>
          </a:ln>
        </p:spPr>
      </p:pic>
      <p:sp>
        <p:nvSpPr>
          <p:cNvPr id="8" name="Rectangle 7"/>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6" name="Picture 5"/>
          <p:cNvPicPr>
            <a:picLocks noChangeAspect="1"/>
          </p:cNvPicPr>
          <p:nvPr/>
        </p:nvPicPr>
        <p:blipFill>
          <a:blip r:embed="rId4"/>
          <a:stretch>
            <a:fillRect/>
          </a:stretch>
        </p:blipFill>
        <p:spPr>
          <a:xfrm>
            <a:off x="6169275" y="0"/>
            <a:ext cx="2974725" cy="2309836"/>
          </a:xfrm>
          <a:prstGeom prst="rect">
            <a:avLst/>
          </a:prstGeom>
        </p:spPr>
      </p:pic>
      <p:cxnSp>
        <p:nvCxnSpPr>
          <p:cNvPr id="14" name="Straight Arrow Connector 13"/>
          <p:cNvCxnSpPr/>
          <p:nvPr/>
        </p:nvCxnSpPr>
        <p:spPr bwMode="auto">
          <a:xfrm flipH="1">
            <a:off x="4851400" y="1676400"/>
            <a:ext cx="3187700" cy="14986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
        <p:nvSpPr>
          <p:cNvPr id="10" name="Text Box 6"/>
          <p:cNvSpPr txBox="1">
            <a:spLocks noChangeArrowheads="1"/>
          </p:cNvSpPr>
          <p:nvPr/>
        </p:nvSpPr>
        <p:spPr bwMode="auto">
          <a:xfrm>
            <a:off x="0" y="3316357"/>
            <a:ext cx="3321209" cy="707886"/>
          </a:xfrm>
          <a:prstGeom prst="rect">
            <a:avLst/>
          </a:prstGeom>
          <a:noFill/>
          <a:ln w="38100">
            <a:noFill/>
            <a:miter lim="800000"/>
            <a:headEnd/>
            <a:tailEnd/>
          </a:ln>
          <a:effectLst/>
        </p:spPr>
        <p:txBody>
          <a:bodyPr wrap="square">
            <a:spAutoFit/>
          </a:bodyPr>
          <a:lstStyle/>
          <a:p>
            <a:pPr marL="342900" indent="-342900" algn="ctr">
              <a:spcBef>
                <a:spcPct val="50000"/>
              </a:spcBef>
              <a:defRPr/>
            </a:pPr>
            <a:r>
              <a:rPr lang="en-US" sz="2000" b="1" dirty="0">
                <a:solidFill>
                  <a:schemeClr val="bg1"/>
                </a:solidFill>
                <a:effectLst/>
                <a:latin typeface="Arial" charset="0"/>
              </a:rPr>
              <a:t>    Amphibolite found at higher elevations</a:t>
            </a:r>
          </a:p>
        </p:txBody>
      </p:sp>
    </p:spTree>
    <p:extLst>
      <p:ext uri="{BB962C8B-B14F-4D97-AF65-F5344CB8AC3E}">
        <p14:creationId xmlns:p14="http://schemas.microsoft.com/office/powerpoint/2010/main" val="322261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m1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02" b="89744" l="7716" r="98457"/>
                    </a14:imgEffect>
                  </a14:imgLayer>
                </a14:imgProps>
              </a:ext>
            </a:extLst>
          </a:blip>
          <a:srcRect/>
          <a:stretch>
            <a:fillRect/>
          </a:stretch>
        </p:blipFill>
        <p:spPr bwMode="auto">
          <a:xfrm rot="20370030">
            <a:off x="5452869" y="2794572"/>
            <a:ext cx="3299003" cy="2382126"/>
          </a:xfrm>
          <a:prstGeom prst="rect">
            <a:avLst/>
          </a:prstGeom>
          <a:noFill/>
          <a:ln w="9525">
            <a:noFill/>
            <a:miter lim="800000"/>
            <a:headEnd/>
            <a:tailEnd/>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3077" b="97436" l="1167" r="96733"/>
                    </a14:imgEffect>
                  </a14:imgLayer>
                </a14:imgProps>
              </a:ext>
              <a:ext uri="{28A0092B-C50C-407E-A947-70E740481C1C}">
                <a14:useLocalDpi xmlns:a14="http://schemas.microsoft.com/office/drawing/2010/main" val="0"/>
              </a:ext>
            </a:extLst>
          </a:blip>
          <a:stretch>
            <a:fillRect/>
          </a:stretch>
        </p:blipFill>
        <p:spPr>
          <a:xfrm rot="1837528">
            <a:off x="3490314" y="812617"/>
            <a:ext cx="3170166" cy="2885332"/>
          </a:xfrm>
          <a:prstGeom prst="rect">
            <a:avLst/>
          </a:prstGeom>
        </p:spPr>
      </p:pic>
      <p:pic>
        <p:nvPicPr>
          <p:cNvPr id="8" name="Picture 5" descr="basalt"/>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305" b="89378" l="13527" r="88889"/>
                    </a14:imgEffect>
                  </a14:imgLayer>
                </a14:imgProps>
              </a:ext>
            </a:extLst>
          </a:blip>
          <a:srcRect l="14023" t="14760" r="12177" b="10455"/>
          <a:stretch>
            <a:fillRect/>
          </a:stretch>
        </p:blipFill>
        <p:spPr bwMode="auto">
          <a:xfrm>
            <a:off x="77972" y="104295"/>
            <a:ext cx="2759902" cy="1998448"/>
          </a:xfrm>
          <a:prstGeom prst="rect">
            <a:avLst/>
          </a:prstGeom>
          <a:noFill/>
          <a:ln w="9525">
            <a:noFill/>
            <a:miter lim="800000"/>
            <a:headEnd/>
            <a:tailEnd/>
          </a:ln>
        </p:spPr>
      </p:pic>
      <p:sp>
        <p:nvSpPr>
          <p:cNvPr id="430083" name="Text Box 3"/>
          <p:cNvSpPr txBox="1">
            <a:spLocks noChangeArrowheads="1"/>
          </p:cNvSpPr>
          <p:nvPr/>
        </p:nvSpPr>
        <p:spPr bwMode="auto">
          <a:xfrm>
            <a:off x="457200" y="685800"/>
            <a:ext cx="178435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Basalt</a:t>
            </a:r>
          </a:p>
        </p:txBody>
      </p:sp>
      <p:sp>
        <p:nvSpPr>
          <p:cNvPr id="430086" name="Text Box 6"/>
          <p:cNvSpPr txBox="1">
            <a:spLocks noChangeArrowheads="1"/>
          </p:cNvSpPr>
          <p:nvPr/>
        </p:nvSpPr>
        <p:spPr bwMode="auto">
          <a:xfrm>
            <a:off x="3784443" y="2111042"/>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Greenstone</a:t>
            </a:r>
          </a:p>
        </p:txBody>
      </p:sp>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0596907">
            <a:off x="785088" y="2065578"/>
            <a:ext cx="2677468" cy="2083455"/>
          </a:xfrm>
          <a:prstGeom prst="rect">
            <a:avLst/>
          </a:prstGeom>
        </p:spPr>
      </p:pic>
      <p:sp>
        <p:nvSpPr>
          <p:cNvPr id="9" name="Rectangle 8"/>
          <p:cNvSpPr/>
          <p:nvPr/>
        </p:nvSpPr>
        <p:spPr bwMode="auto">
          <a:xfrm>
            <a:off x="6152942" y="2102743"/>
            <a:ext cx="2979336" cy="312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10" name="Picture 9"/>
          <p:cNvPicPr>
            <a:picLocks noChangeAspect="1"/>
          </p:cNvPicPr>
          <p:nvPr/>
        </p:nvPicPr>
        <p:blipFill>
          <a:blip r:embed="rId11"/>
          <a:stretch>
            <a:fillRect/>
          </a:stretch>
        </p:blipFill>
        <p:spPr>
          <a:xfrm>
            <a:off x="6169275" y="0"/>
            <a:ext cx="2974725" cy="2309836"/>
          </a:xfrm>
          <a:prstGeom prst="rect">
            <a:avLst/>
          </a:prstGeom>
        </p:spPr>
      </p:pic>
      <p:sp>
        <p:nvSpPr>
          <p:cNvPr id="11" name="Freeform: Shape 10"/>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2" name="TextBox 11"/>
          <p:cNvSpPr txBox="1"/>
          <p:nvPr/>
        </p:nvSpPr>
        <p:spPr>
          <a:xfrm>
            <a:off x="5795918" y="2394412"/>
            <a:ext cx="3472563" cy="584775"/>
          </a:xfrm>
          <a:prstGeom prst="rect">
            <a:avLst/>
          </a:prstGeom>
          <a:noFill/>
        </p:spPr>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Typical subduction path.</a:t>
            </a:r>
          </a:p>
          <a:p>
            <a:pPr algn="ctr"/>
            <a:r>
              <a:rPr lang="en-US" sz="1600" b="1" dirty="0">
                <a:solidFill>
                  <a:srgbClr val="FFFF00"/>
                </a:solidFill>
                <a:latin typeface="Arial" pitchFamily="34" charset="0"/>
                <a:cs typeface="Arial" pitchFamily="34" charset="0"/>
              </a:rPr>
              <a:t>Path of </a:t>
            </a:r>
            <a:r>
              <a:rPr lang="en-US" sz="1600" b="1" i="1" dirty="0">
                <a:solidFill>
                  <a:srgbClr val="FFFF00"/>
                </a:solidFill>
                <a:latin typeface="Arial" pitchFamily="34" charset="0"/>
                <a:cs typeface="Arial" pitchFamily="34" charset="0"/>
              </a:rPr>
              <a:t>some</a:t>
            </a:r>
            <a:r>
              <a:rPr lang="en-US" sz="1600" b="1" dirty="0">
                <a:solidFill>
                  <a:srgbClr val="FFFF00"/>
                </a:solidFill>
                <a:latin typeface="Arial" pitchFamily="34" charset="0"/>
                <a:cs typeface="Arial" pitchFamily="34" charset="0"/>
              </a:rPr>
              <a:t> Catalina rocks?</a:t>
            </a:r>
            <a:endParaRPr lang="en-US" sz="16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Freeform: Shape 12"/>
          <p:cNvSpPr/>
          <p:nvPr/>
        </p:nvSpPr>
        <p:spPr bwMode="auto">
          <a:xfrm>
            <a:off x="6482862" y="386862"/>
            <a:ext cx="1617784" cy="1746738"/>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4" name="Text Box 6"/>
          <p:cNvSpPr txBox="1">
            <a:spLocks noChangeArrowheads="1"/>
          </p:cNvSpPr>
          <p:nvPr/>
        </p:nvSpPr>
        <p:spPr bwMode="auto">
          <a:xfrm>
            <a:off x="986366" y="2814082"/>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err="1">
                <a:solidFill>
                  <a:schemeClr val="bg1"/>
                </a:solidFill>
                <a:effectLst>
                  <a:outerShdw blurRad="38100" dist="38100" dir="2700000" algn="tl">
                    <a:srgbClr val="808080"/>
                  </a:outerShdw>
                </a:effectLst>
                <a:latin typeface="Arial" charset="0"/>
              </a:rPr>
              <a:t>Metabasalt</a:t>
            </a:r>
            <a:endParaRPr lang="en-US" b="1" dirty="0">
              <a:solidFill>
                <a:schemeClr val="bg1"/>
              </a:solidFill>
              <a:effectLst>
                <a:outerShdw blurRad="38100" dist="38100" dir="2700000" algn="tl">
                  <a:srgbClr val="808080"/>
                </a:outerShdw>
              </a:effectLst>
              <a:latin typeface="Arial" charset="0"/>
            </a:endParaRPr>
          </a:p>
        </p:txBody>
      </p:sp>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860" b="95914" l="600" r="99000"/>
                    </a14:imgEffect>
                  </a14:imgLayer>
                </a14:imgProps>
              </a:ext>
              <a:ext uri="{28A0092B-C50C-407E-A947-70E740481C1C}">
                <a14:useLocalDpi xmlns:a14="http://schemas.microsoft.com/office/drawing/2010/main" val="0"/>
              </a:ext>
            </a:extLst>
          </a:blip>
          <a:stretch>
            <a:fillRect/>
          </a:stretch>
        </p:blipFill>
        <p:spPr>
          <a:xfrm rot="1294355">
            <a:off x="1829751" y="3625727"/>
            <a:ext cx="4291246" cy="2940039"/>
          </a:xfrm>
          <a:prstGeom prst="rect">
            <a:avLst/>
          </a:prstGeom>
        </p:spPr>
      </p:pic>
      <p:pic>
        <p:nvPicPr>
          <p:cNvPr id="18" name="Picture 17"/>
          <p:cNvPicPr>
            <a:picLocks noChangeAspect="1"/>
          </p:cNvPicPr>
          <p:nvPr/>
        </p:nvPicPr>
        <p:blipFill>
          <a:blip r:embed="rId14">
            <a:extLst>
              <a:ext uri="{BEBA8EAE-BF5A-486C-A8C5-ECC9F3942E4B}">
                <a14:imgProps xmlns:a14="http://schemas.microsoft.com/office/drawing/2010/main">
                  <a14:imgLayer r:embed="rId15">
                    <a14:imgEffect>
                      <a14:backgroundRemoval t="3840" b="85309" l="7766" r="90736">
                        <a14:foregroundMark x1="48774" y1="79800" x2="48774" y2="79800"/>
                        <a14:foregroundMark x1="50681" y1="79132" x2="50681" y2="79132"/>
                        <a14:backgroundMark x1="76158" y1="69950" x2="76158" y2="69950"/>
                        <a14:backgroundMark x1="63488" y1="76795" x2="63488" y2="76795"/>
                        <a14:backgroundMark x1="58174" y1="78297" x2="58174" y2="78297"/>
                        <a14:backgroundMark x1="14986" y1="72287" x2="14986" y2="72287"/>
                      </a14:backgroundRemoval>
                    </a14:imgEffect>
                  </a14:imgLayer>
                </a14:imgProps>
              </a:ext>
              <a:ext uri="{28A0092B-C50C-407E-A947-70E740481C1C}">
                <a14:useLocalDpi xmlns:a14="http://schemas.microsoft.com/office/drawing/2010/main" val="0"/>
              </a:ext>
            </a:extLst>
          </a:blip>
          <a:stretch>
            <a:fillRect/>
          </a:stretch>
        </p:blipFill>
        <p:spPr>
          <a:xfrm rot="1266479">
            <a:off x="6168958" y="4664939"/>
            <a:ext cx="3289674" cy="2684626"/>
          </a:xfrm>
          <a:prstGeom prst="rect">
            <a:avLst/>
          </a:prstGeom>
          <a:effectLst>
            <a:glow rad="228600">
              <a:schemeClr val="accent5">
                <a:satMod val="175000"/>
                <a:alpha val="40000"/>
              </a:schemeClr>
            </a:glow>
          </a:effectLst>
        </p:spPr>
      </p:pic>
      <p:sp>
        <p:nvSpPr>
          <p:cNvPr id="23" name="Text Box 6"/>
          <p:cNvSpPr txBox="1">
            <a:spLocks noChangeArrowheads="1"/>
          </p:cNvSpPr>
          <p:nvPr/>
        </p:nvSpPr>
        <p:spPr bwMode="auto">
          <a:xfrm>
            <a:off x="2837874" y="4908963"/>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Blueschist</a:t>
            </a:r>
          </a:p>
        </p:txBody>
      </p:sp>
      <p:sp>
        <p:nvSpPr>
          <p:cNvPr id="24" name="Text Box 6"/>
          <p:cNvSpPr txBox="1">
            <a:spLocks noChangeArrowheads="1"/>
          </p:cNvSpPr>
          <p:nvPr/>
        </p:nvSpPr>
        <p:spPr bwMode="auto">
          <a:xfrm>
            <a:off x="6152942" y="3620881"/>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Amphibolite</a:t>
            </a:r>
          </a:p>
        </p:txBody>
      </p:sp>
      <p:sp>
        <p:nvSpPr>
          <p:cNvPr id="25" name="Text Box 6"/>
          <p:cNvSpPr txBox="1">
            <a:spLocks noChangeArrowheads="1"/>
          </p:cNvSpPr>
          <p:nvPr/>
        </p:nvSpPr>
        <p:spPr bwMode="auto">
          <a:xfrm>
            <a:off x="6795836" y="5534901"/>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Eclogite</a:t>
            </a:r>
          </a:p>
        </p:txBody>
      </p:sp>
      <p:sp>
        <p:nvSpPr>
          <p:cNvPr id="26" name="Freeform: Shape 25"/>
          <p:cNvSpPr/>
          <p:nvPr/>
        </p:nvSpPr>
        <p:spPr bwMode="auto">
          <a:xfrm>
            <a:off x="1641230" y="1266092"/>
            <a:ext cx="6178062" cy="5158154"/>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74173 w 1438505"/>
              <a:gd name="connsiteY1" fmla="*/ 401368 h 1521549"/>
              <a:gd name="connsiteX2" fmla="*/ 593828 w 1438505"/>
              <a:gd name="connsiteY2" fmla="*/ 867761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74173 w 1438505"/>
              <a:gd name="connsiteY1" fmla="*/ 401368 h 1521549"/>
              <a:gd name="connsiteX2" fmla="*/ 593828 w 1438505"/>
              <a:gd name="connsiteY2" fmla="*/ 867761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33229 w 1438505"/>
              <a:gd name="connsiteY1" fmla="*/ 418659 h 1521549"/>
              <a:gd name="connsiteX2" fmla="*/ 593828 w 1438505"/>
              <a:gd name="connsiteY2" fmla="*/ 867761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33229 w 1438505"/>
              <a:gd name="connsiteY1" fmla="*/ 418659 h 1521549"/>
              <a:gd name="connsiteX2" fmla="*/ 577451 w 1438505"/>
              <a:gd name="connsiteY2" fmla="*/ 878135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36987" y="272303"/>
                  <a:pt x="333229" y="418659"/>
                </a:cubicBezTo>
                <a:cubicBezTo>
                  <a:pt x="429471" y="565015"/>
                  <a:pt x="493351" y="746570"/>
                  <a:pt x="577451" y="878135"/>
                </a:cubicBezTo>
                <a:cubicBezTo>
                  <a:pt x="661552" y="1009700"/>
                  <a:pt x="751590" y="1124074"/>
                  <a:pt x="837832" y="1208051"/>
                </a:cubicBezTo>
                <a:cubicBezTo>
                  <a:pt x="924074" y="1292028"/>
                  <a:pt x="1024465" y="1339400"/>
                  <a:pt x="1094903" y="1381998"/>
                </a:cubicBezTo>
                <a:cubicBezTo>
                  <a:pt x="1165341" y="1424596"/>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27" name="Freeform: Shape 26"/>
          <p:cNvSpPr/>
          <p:nvPr/>
        </p:nvSpPr>
        <p:spPr bwMode="auto">
          <a:xfrm>
            <a:off x="1899138" y="1143000"/>
            <a:ext cx="6201508" cy="5128845"/>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3135427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VerpenesetEclogite"/>
          <p:cNvPicPr>
            <a:picLocks noChangeAspect="1" noChangeArrowheads="1"/>
          </p:cNvPicPr>
          <p:nvPr/>
        </p:nvPicPr>
        <p:blipFill>
          <a:blip r:embed="rId3" cstate="print"/>
          <a:srcRect/>
          <a:stretch>
            <a:fillRect/>
          </a:stretch>
        </p:blipFill>
        <p:spPr bwMode="auto">
          <a:xfrm>
            <a:off x="1143000" y="857250"/>
            <a:ext cx="6858000" cy="5143500"/>
          </a:xfrm>
          <a:prstGeom prst="rect">
            <a:avLst/>
          </a:prstGeom>
          <a:noFill/>
          <a:ln w="9525">
            <a:noFill/>
            <a:miter lim="800000"/>
            <a:headEnd/>
            <a:tailEnd/>
          </a:ln>
        </p:spPr>
      </p:pic>
      <p:sp>
        <p:nvSpPr>
          <p:cNvPr id="359428" name="Text Box 4"/>
          <p:cNvSpPr txBox="1">
            <a:spLocks noChangeArrowheads="1"/>
          </p:cNvSpPr>
          <p:nvPr/>
        </p:nvSpPr>
        <p:spPr bwMode="auto">
          <a:xfrm>
            <a:off x="3581400" y="61722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Eclogite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0637" y="316967"/>
            <a:ext cx="7042725" cy="6320321"/>
          </a:xfrm>
          <a:prstGeom prst="rect">
            <a:avLst/>
          </a:prstGeom>
        </p:spPr>
      </p:pic>
      <p:sp>
        <p:nvSpPr>
          <p:cNvPr id="6" name="TextBox 5"/>
          <p:cNvSpPr txBox="1"/>
          <p:nvPr/>
        </p:nvSpPr>
        <p:spPr>
          <a:xfrm>
            <a:off x="0" y="0"/>
            <a:ext cx="9144000" cy="461665"/>
          </a:xfrm>
          <a:prstGeom prst="rect">
            <a:avLst/>
          </a:prstGeom>
          <a:noFill/>
        </p:spPr>
        <p:txBody>
          <a:bodyPr wrap="square" rtlCol="0">
            <a:spAutoFit/>
          </a:bodyPr>
          <a:lstStyle/>
          <a:p>
            <a:pPr algn="ctr"/>
            <a:r>
              <a:rPr lang="en-US" b="1" dirty="0">
                <a:solidFill>
                  <a:schemeClr val="tx1"/>
                </a:solidFill>
                <a:effectLst>
                  <a:outerShdw blurRad="38100" dist="38100" dir="2700000" algn="tl">
                    <a:srgbClr val="000000">
                      <a:alpha val="43137"/>
                    </a:srgbClr>
                  </a:outerShdw>
                </a:effectLst>
                <a:latin typeface="Arial" pitchFamily="34" charset="0"/>
                <a:cs typeface="Arial" pitchFamily="34" charset="0"/>
              </a:rPr>
              <a:t>Metamorphic Facies and Paths of Metamorphism </a:t>
            </a:r>
          </a:p>
        </p:txBody>
      </p:sp>
    </p:spTree>
    <p:extLst>
      <p:ext uri="{BB962C8B-B14F-4D97-AF65-F5344CB8AC3E}">
        <p14:creationId xmlns:p14="http://schemas.microsoft.com/office/powerpoint/2010/main" val="873916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0"/>
            <a:ext cx="10287000" cy="6858000"/>
          </a:xfrm>
          <a:prstGeom prst="rect">
            <a:avLst/>
          </a:prstGeom>
        </p:spPr>
      </p:pic>
      <p:sp>
        <p:nvSpPr>
          <p:cNvPr id="428041" name="Text Box 9"/>
          <p:cNvSpPr txBox="1">
            <a:spLocks noChangeArrowheads="1"/>
          </p:cNvSpPr>
          <p:nvPr/>
        </p:nvSpPr>
        <p:spPr bwMode="auto">
          <a:xfrm>
            <a:off x="4856746" y="1058779"/>
            <a:ext cx="3420979" cy="461665"/>
          </a:xfrm>
          <a:prstGeom prst="rect">
            <a:avLst/>
          </a:prstGeom>
          <a:noFill/>
          <a:ln w="38100">
            <a:noFill/>
            <a:miter lim="800000"/>
            <a:headEnd/>
            <a:tailEnd/>
          </a:ln>
          <a:effectLst/>
        </p:spPr>
        <p:txBody>
          <a:bodyPr wrap="square">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Catalina eclogite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ltimate subduction2.jpg"/>
          <p:cNvPicPr>
            <a:picLocks noChangeAspect="1"/>
          </p:cNvPicPr>
          <p:nvPr/>
        </p:nvPicPr>
        <p:blipFill>
          <a:blip r:embed="rId3" cstate="print"/>
          <a:stretch>
            <a:fillRect/>
          </a:stretch>
        </p:blipFill>
        <p:spPr>
          <a:xfrm>
            <a:off x="-51213" y="-258324"/>
            <a:ext cx="9195213" cy="7374647"/>
          </a:xfrm>
          <a:prstGeom prst="rect">
            <a:avLst/>
          </a:prstGeom>
        </p:spPr>
      </p:pic>
      <p:sp>
        <p:nvSpPr>
          <p:cNvPr id="16" name="TextBox 15"/>
          <p:cNvSpPr txBox="1"/>
          <p:nvPr/>
        </p:nvSpPr>
        <p:spPr>
          <a:xfrm>
            <a:off x="-1" y="-51375"/>
            <a:ext cx="5812971" cy="584775"/>
          </a:xfrm>
          <a:prstGeom prst="rect">
            <a:avLst/>
          </a:prstGeom>
          <a:noFill/>
        </p:spPr>
        <p:txBody>
          <a:bodyPr wrap="square" rtlCol="0">
            <a:spAutoFit/>
          </a:bodyPr>
          <a:lstStyle/>
          <a:p>
            <a:r>
              <a:rPr lang="en-US" sz="3200" b="1" dirty="0">
                <a:solidFill>
                  <a:schemeClr val="tx1"/>
                </a:solidFill>
                <a:effectLst>
                  <a:outerShdw blurRad="38100" dist="38100" dir="2700000" algn="tl">
                    <a:srgbClr val="000000">
                      <a:alpha val="43137"/>
                    </a:srgbClr>
                  </a:outerShdw>
                </a:effectLst>
                <a:latin typeface="Arial" pitchFamily="34" charset="0"/>
                <a:cs typeface="Arial" pitchFamily="34" charset="0"/>
              </a:rPr>
              <a:t>Dehydration of Ocean Crust</a:t>
            </a:r>
          </a:p>
        </p:txBody>
      </p:sp>
      <p:sp>
        <p:nvSpPr>
          <p:cNvPr id="9" name="TextBox 8"/>
          <p:cNvSpPr txBox="1"/>
          <p:nvPr/>
        </p:nvSpPr>
        <p:spPr>
          <a:xfrm>
            <a:off x="297497" y="1518490"/>
            <a:ext cx="1104900"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basalt</a:t>
            </a:r>
          </a:p>
        </p:txBody>
      </p:sp>
      <p:sp>
        <p:nvSpPr>
          <p:cNvPr id="11" name="TextBox 10"/>
          <p:cNvSpPr txBox="1"/>
          <p:nvPr/>
        </p:nvSpPr>
        <p:spPr>
          <a:xfrm rot="2203537">
            <a:off x="5588243" y="5095371"/>
            <a:ext cx="1921261"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eclogite</a:t>
            </a:r>
          </a:p>
        </p:txBody>
      </p:sp>
      <p:sp>
        <p:nvSpPr>
          <p:cNvPr id="12" name="TextBox 11"/>
          <p:cNvSpPr txBox="1"/>
          <p:nvPr/>
        </p:nvSpPr>
        <p:spPr>
          <a:xfrm rot="2215309">
            <a:off x="2164641" y="2577924"/>
            <a:ext cx="2184981"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g</a:t>
            </a: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reenstone</a:t>
            </a:r>
          </a:p>
        </p:txBody>
      </p:sp>
      <p:sp>
        <p:nvSpPr>
          <p:cNvPr id="15" name="TextBox 14"/>
          <p:cNvSpPr txBox="1"/>
          <p:nvPr/>
        </p:nvSpPr>
        <p:spPr>
          <a:xfrm>
            <a:off x="4397829" y="2998571"/>
            <a:ext cx="1066800" cy="522288"/>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2800" dirty="0">
                <a:solidFill>
                  <a:srgbClr val="66FFFF"/>
                </a:solidFill>
                <a:effectLst>
                  <a:outerShdw blurRad="38100" dist="38100" dir="2700000" algn="tl">
                    <a:srgbClr val="000000">
                      <a:alpha val="43137"/>
                    </a:srgbClr>
                  </a:outerShdw>
                </a:effectLst>
              </a:rPr>
              <a:t>H</a:t>
            </a:r>
            <a:r>
              <a:rPr lang="en-US" sz="2800" baseline="-25000" dirty="0">
                <a:solidFill>
                  <a:srgbClr val="66FFFF"/>
                </a:solidFill>
                <a:effectLst>
                  <a:outerShdw blurRad="38100" dist="38100" dir="2700000" algn="tl">
                    <a:srgbClr val="000000">
                      <a:alpha val="43137"/>
                    </a:srgbClr>
                  </a:outerShdw>
                </a:effectLst>
              </a:rPr>
              <a:t>2</a:t>
            </a:r>
            <a:r>
              <a:rPr lang="en-US" sz="2800" dirty="0">
                <a:solidFill>
                  <a:srgbClr val="66FFFF"/>
                </a:solidFill>
                <a:effectLst>
                  <a:outerShdw blurRad="38100" dist="38100" dir="2700000" algn="tl">
                    <a:srgbClr val="000000">
                      <a:alpha val="43137"/>
                    </a:srgbClr>
                  </a:outerShdw>
                </a:effectLst>
              </a:rPr>
              <a:t>O</a:t>
            </a:r>
          </a:p>
        </p:txBody>
      </p:sp>
      <p:cxnSp>
        <p:nvCxnSpPr>
          <p:cNvPr id="17" name="Straight Arrow Connector 16"/>
          <p:cNvCxnSpPr/>
          <p:nvPr/>
        </p:nvCxnSpPr>
        <p:spPr bwMode="auto">
          <a:xfrm flipH="1" flipV="1">
            <a:off x="4890977" y="3508744"/>
            <a:ext cx="10632" cy="393406"/>
          </a:xfrm>
          <a:prstGeom prst="straightConnector1">
            <a:avLst/>
          </a:prstGeom>
          <a:solidFill>
            <a:schemeClr val="accent1"/>
          </a:solidFill>
          <a:ln w="44450" cap="flat" cmpd="sng" algn="ctr">
            <a:solidFill>
              <a:srgbClr val="66FFFF"/>
            </a:solidFill>
            <a:prstDash val="solid"/>
            <a:round/>
            <a:headEnd type="none" w="med" len="med"/>
            <a:tailEnd type="triangle" w="lg" len="med"/>
          </a:ln>
          <a:effectLst>
            <a:outerShdw blurRad="50800" dist="38100" dir="2700000" algn="tl" rotWithShape="0">
              <a:prstClr val="black">
                <a:alpha val="40000"/>
              </a:prstClr>
            </a:outerShdw>
          </a:effectLst>
        </p:spPr>
      </p:cxnSp>
      <p:sp>
        <p:nvSpPr>
          <p:cNvPr id="18" name="TextBox 17"/>
          <p:cNvSpPr txBox="1"/>
          <p:nvPr/>
        </p:nvSpPr>
        <p:spPr>
          <a:xfrm>
            <a:off x="2925398" y="1922039"/>
            <a:ext cx="1066800" cy="522288"/>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2800" dirty="0">
                <a:solidFill>
                  <a:srgbClr val="66FFFF"/>
                </a:solidFill>
                <a:effectLst>
                  <a:outerShdw blurRad="38100" dist="38100" dir="2700000" algn="tl">
                    <a:srgbClr val="000000">
                      <a:alpha val="43137"/>
                    </a:srgbClr>
                  </a:outerShdw>
                </a:effectLst>
              </a:rPr>
              <a:t>H</a:t>
            </a:r>
            <a:r>
              <a:rPr lang="en-US" sz="2800" baseline="-25000" dirty="0">
                <a:solidFill>
                  <a:srgbClr val="66FFFF"/>
                </a:solidFill>
                <a:effectLst>
                  <a:outerShdw blurRad="38100" dist="38100" dir="2700000" algn="tl">
                    <a:srgbClr val="000000">
                      <a:alpha val="43137"/>
                    </a:srgbClr>
                  </a:outerShdw>
                </a:effectLst>
              </a:rPr>
              <a:t>2</a:t>
            </a:r>
            <a:r>
              <a:rPr lang="en-US" sz="2800" dirty="0">
                <a:solidFill>
                  <a:srgbClr val="66FFFF"/>
                </a:solidFill>
                <a:effectLst>
                  <a:outerShdw blurRad="38100" dist="38100" dir="2700000" algn="tl">
                    <a:srgbClr val="000000">
                      <a:alpha val="43137"/>
                    </a:srgbClr>
                  </a:outerShdw>
                </a:effectLst>
              </a:rPr>
              <a:t>O</a:t>
            </a:r>
          </a:p>
        </p:txBody>
      </p:sp>
      <p:cxnSp>
        <p:nvCxnSpPr>
          <p:cNvPr id="19" name="Straight Arrow Connector 18"/>
          <p:cNvCxnSpPr/>
          <p:nvPr/>
        </p:nvCxnSpPr>
        <p:spPr bwMode="auto">
          <a:xfrm flipH="1" flipV="1">
            <a:off x="3370114" y="2446879"/>
            <a:ext cx="407" cy="328219"/>
          </a:xfrm>
          <a:prstGeom prst="straightConnector1">
            <a:avLst/>
          </a:prstGeom>
          <a:solidFill>
            <a:schemeClr val="accent1"/>
          </a:solidFill>
          <a:ln w="44450" cap="flat" cmpd="sng" algn="ctr">
            <a:solidFill>
              <a:srgbClr val="66FFFF"/>
            </a:solidFill>
            <a:prstDash val="solid"/>
            <a:round/>
            <a:headEnd type="none" w="med" len="med"/>
            <a:tailEnd type="triangle" w="lg" len="med"/>
          </a:ln>
          <a:effectLst>
            <a:outerShdw blurRad="50800" dist="38100" dir="2700000" algn="tl" rotWithShape="0">
              <a:prstClr val="black">
                <a:alpha val="40000"/>
              </a:prstClr>
            </a:outerShdw>
          </a:effectLst>
        </p:spPr>
      </p:cxnSp>
      <p:sp>
        <p:nvSpPr>
          <p:cNvPr id="20" name="TextBox 19"/>
          <p:cNvSpPr txBox="1"/>
          <p:nvPr/>
        </p:nvSpPr>
        <p:spPr>
          <a:xfrm>
            <a:off x="6066261" y="4448052"/>
            <a:ext cx="1066800" cy="522288"/>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2800" dirty="0">
                <a:solidFill>
                  <a:srgbClr val="66FFFF"/>
                </a:solidFill>
                <a:effectLst>
                  <a:outerShdw blurRad="38100" dist="38100" dir="2700000" algn="tl">
                    <a:srgbClr val="000000">
                      <a:alpha val="43137"/>
                    </a:srgbClr>
                  </a:outerShdw>
                </a:effectLst>
              </a:rPr>
              <a:t>H</a:t>
            </a:r>
            <a:r>
              <a:rPr lang="en-US" sz="2800" baseline="-25000" dirty="0">
                <a:solidFill>
                  <a:srgbClr val="66FFFF"/>
                </a:solidFill>
                <a:effectLst>
                  <a:outerShdw blurRad="38100" dist="38100" dir="2700000" algn="tl">
                    <a:srgbClr val="000000">
                      <a:alpha val="43137"/>
                    </a:srgbClr>
                  </a:outerShdw>
                </a:effectLst>
              </a:rPr>
              <a:t>2</a:t>
            </a:r>
            <a:r>
              <a:rPr lang="en-US" sz="2800" dirty="0">
                <a:solidFill>
                  <a:srgbClr val="66FFFF"/>
                </a:solidFill>
                <a:effectLst>
                  <a:outerShdw blurRad="38100" dist="38100" dir="2700000" algn="tl">
                    <a:srgbClr val="000000">
                      <a:alpha val="43137"/>
                    </a:srgbClr>
                  </a:outerShdw>
                </a:effectLst>
              </a:rPr>
              <a:t>O</a:t>
            </a:r>
          </a:p>
        </p:txBody>
      </p:sp>
      <p:cxnSp>
        <p:nvCxnSpPr>
          <p:cNvPr id="21" name="Straight Arrow Connector 20"/>
          <p:cNvCxnSpPr>
            <a:endCxn id="20" idx="2"/>
          </p:cNvCxnSpPr>
          <p:nvPr/>
        </p:nvCxnSpPr>
        <p:spPr bwMode="auto">
          <a:xfrm flipH="1" flipV="1">
            <a:off x="6599661" y="4970340"/>
            <a:ext cx="13792" cy="324674"/>
          </a:xfrm>
          <a:prstGeom prst="straightConnector1">
            <a:avLst/>
          </a:prstGeom>
          <a:solidFill>
            <a:schemeClr val="accent1"/>
          </a:solidFill>
          <a:ln w="44450" cap="flat" cmpd="sng" algn="ctr">
            <a:solidFill>
              <a:srgbClr val="66FFFF"/>
            </a:solidFill>
            <a:prstDash val="solid"/>
            <a:round/>
            <a:headEnd type="none" w="med" len="med"/>
            <a:tailEnd type="triangle" w="lg" len="med"/>
          </a:ln>
          <a:effectLst>
            <a:outerShdw blurRad="50800" dist="38100" dir="2700000" algn="tl" rotWithShape="0">
              <a:prstClr val="black">
                <a:alpha val="40000"/>
              </a:prstClr>
            </a:outerShdw>
          </a:effectLst>
        </p:spPr>
      </p:cxnSp>
      <p:sp>
        <p:nvSpPr>
          <p:cNvPr id="10" name="TextBox 9"/>
          <p:cNvSpPr txBox="1"/>
          <p:nvPr/>
        </p:nvSpPr>
        <p:spPr>
          <a:xfrm rot="2215309">
            <a:off x="3876519" y="3828655"/>
            <a:ext cx="2022066"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a</a:t>
            </a: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mphibolite </a:t>
            </a:r>
          </a:p>
        </p:txBody>
      </p:sp>
      <p:sp>
        <p:nvSpPr>
          <p:cNvPr id="25" name="TextBox 24"/>
          <p:cNvSpPr txBox="1"/>
          <p:nvPr/>
        </p:nvSpPr>
        <p:spPr>
          <a:xfrm>
            <a:off x="7098939" y="4812011"/>
            <a:ext cx="1609633" cy="830997"/>
          </a:xfrm>
          <a:prstGeom prst="rect">
            <a:avLst/>
          </a:prstGeom>
          <a:noFill/>
        </p:spPr>
        <p:txBody>
          <a:bodyPr wrap="square" rtlCol="0">
            <a:spAutoFit/>
          </a:bodyPr>
          <a:lstStyle/>
          <a:p>
            <a:pPr algn="ctr"/>
            <a:r>
              <a:rPr lang="en-US" sz="2400" b="1" dirty="0">
                <a:solidFill>
                  <a:schemeClr val="tx1"/>
                </a:solidFill>
                <a:effectLst>
                  <a:outerShdw blurRad="38100" dist="38100" dir="2700000" algn="tl">
                    <a:srgbClr val="000000">
                      <a:alpha val="43137"/>
                    </a:srgbClr>
                  </a:outerShdw>
                </a:effectLst>
                <a:latin typeface="Arial" pitchFamily="34" charset="0"/>
                <a:cs typeface="Arial" pitchFamily="34" charset="0"/>
              </a:rPr>
              <a:t>Wet melting</a:t>
            </a:r>
          </a:p>
        </p:txBody>
      </p:sp>
      <p:sp>
        <p:nvSpPr>
          <p:cNvPr id="22" name="TextBox 21"/>
          <p:cNvSpPr txBox="1"/>
          <p:nvPr/>
        </p:nvSpPr>
        <p:spPr>
          <a:xfrm rot="2215309">
            <a:off x="1971850" y="2760679"/>
            <a:ext cx="2158807"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or </a:t>
            </a:r>
            <a:r>
              <a:rPr lang="en-US" dirty="0" err="1">
                <a:solidFill>
                  <a:schemeClr val="bg1"/>
                </a:solidFill>
                <a:latin typeface="Arial" pitchFamily="34" charset="0"/>
                <a:cs typeface="Arial" pitchFamily="34" charset="0"/>
              </a:rPr>
              <a:t>metabasalt</a:t>
            </a:r>
            <a:endPar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3" name="TextBox 22"/>
          <p:cNvSpPr txBox="1"/>
          <p:nvPr/>
        </p:nvSpPr>
        <p:spPr>
          <a:xfrm rot="2215309">
            <a:off x="3824846" y="4070004"/>
            <a:ext cx="1897784" cy="461665"/>
          </a:xfrm>
          <a:prstGeom prst="rect">
            <a:avLst/>
          </a:prstGeom>
          <a:noFill/>
        </p:spPr>
        <p:txBody>
          <a:bodyPr wrap="square" rtlCol="0">
            <a:spAutoFit/>
          </a:bodyPr>
          <a:lstStyle/>
          <a:p>
            <a:pPr algn="ctr"/>
            <a:r>
              <a:rPr lang="en-US" dirty="0">
                <a:solidFill>
                  <a:schemeClr val="bg1"/>
                </a:solidFill>
                <a:latin typeface="Arial" pitchFamily="34" charset="0"/>
                <a:cs typeface="Arial" pitchFamily="34" charset="0"/>
              </a:rPr>
              <a:t>or blueschist</a:t>
            </a:r>
            <a:endPar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24" name="Picture 5" descr="m1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02" b="89744" l="7716" r="98457"/>
                    </a14:imgEffect>
                  </a14:imgLayer>
                </a14:imgProps>
              </a:ext>
            </a:extLst>
          </a:blip>
          <a:srcRect/>
          <a:stretch>
            <a:fillRect/>
          </a:stretch>
        </p:blipFill>
        <p:spPr bwMode="auto">
          <a:xfrm rot="1741678">
            <a:off x="2825388" y="3964218"/>
            <a:ext cx="2338400" cy="1688499"/>
          </a:xfrm>
          <a:prstGeom prst="rect">
            <a:avLst/>
          </a:prstGeom>
          <a:noFill/>
          <a:ln w="9525">
            <a:noFill/>
            <a:miter lim="800000"/>
            <a:headEnd/>
            <a:tailEnd/>
          </a:ln>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backgroundRemoval t="3077" b="97436" l="1167" r="96733"/>
                    </a14:imgEffect>
                  </a14:imgLayer>
                </a14:imgProps>
              </a:ext>
              <a:ext uri="{28A0092B-C50C-407E-A947-70E740481C1C}">
                <a14:useLocalDpi xmlns:a14="http://schemas.microsoft.com/office/drawing/2010/main" val="0"/>
              </a:ext>
            </a:extLst>
          </a:blip>
          <a:stretch>
            <a:fillRect/>
          </a:stretch>
        </p:blipFill>
        <p:spPr>
          <a:xfrm rot="20703333">
            <a:off x="1827099" y="2779634"/>
            <a:ext cx="1725849" cy="1570784"/>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222569">
            <a:off x="934247" y="4137625"/>
            <a:ext cx="1486127" cy="1156420"/>
          </a:xfrm>
          <a:prstGeom prst="rect">
            <a:avLst/>
          </a:prstGeom>
        </p:spPr>
      </p:pic>
      <p:pic>
        <p:nvPicPr>
          <p:cNvPr id="28" name="Picture 27"/>
          <p:cNvPicPr>
            <a:picLocks noChangeAspect="1"/>
          </p:cNvPicPr>
          <p:nvPr/>
        </p:nvPicPr>
        <p:blipFill>
          <a:blip r:embed="rId10">
            <a:extLst>
              <a:ext uri="{BEBA8EAE-BF5A-486C-A8C5-ECC9F3942E4B}">
                <a14:imgProps xmlns:a14="http://schemas.microsoft.com/office/drawing/2010/main">
                  <a14:imgLayer r:embed="rId11">
                    <a14:imgEffect>
                      <a14:backgroundRemoval t="860" b="95914" l="600" r="99000"/>
                    </a14:imgEffect>
                  </a14:imgLayer>
                </a14:imgProps>
              </a:ext>
              <a:ext uri="{28A0092B-C50C-407E-A947-70E740481C1C}">
                <a14:useLocalDpi xmlns:a14="http://schemas.microsoft.com/office/drawing/2010/main" val="0"/>
              </a:ext>
            </a:extLst>
          </a:blip>
          <a:stretch>
            <a:fillRect/>
          </a:stretch>
        </p:blipFill>
        <p:spPr>
          <a:xfrm rot="1294355">
            <a:off x="2158884" y="5164612"/>
            <a:ext cx="2228070" cy="1526506"/>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ackgroundRemoval t="3840" b="85309" l="7766" r="90736">
                        <a14:foregroundMark x1="48774" y1="79800" x2="48774" y2="79800"/>
                        <a14:foregroundMark x1="50681" y1="79132" x2="50681" y2="79132"/>
                        <a14:backgroundMark x1="76158" y1="69950" x2="76158" y2="69950"/>
                        <a14:backgroundMark x1="63488" y1="76795" x2="63488" y2="76795"/>
                        <a14:backgroundMark x1="58174" y1="78297" x2="58174" y2="78297"/>
                        <a14:backgroundMark x1="14986" y1="72287" x2="14986" y2="72287"/>
                      </a14:backgroundRemoval>
                    </a14:imgEffect>
                  </a14:imgLayer>
                </a14:imgProps>
              </a:ext>
              <a:ext uri="{28A0092B-C50C-407E-A947-70E740481C1C}">
                <a14:useLocalDpi xmlns:a14="http://schemas.microsoft.com/office/drawing/2010/main" val="0"/>
              </a:ext>
            </a:extLst>
          </a:blip>
          <a:stretch>
            <a:fillRect/>
          </a:stretch>
        </p:blipFill>
        <p:spPr>
          <a:xfrm rot="1266479">
            <a:off x="4376266" y="5290368"/>
            <a:ext cx="2749494" cy="2243798"/>
          </a:xfrm>
          <a:prstGeom prst="rect">
            <a:avLst/>
          </a:prstGeom>
        </p:spPr>
      </p:pic>
      <p:pic>
        <p:nvPicPr>
          <p:cNvPr id="30" name="Picture 5" descr="basalt"/>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3305" b="89378" l="13527" r="88889"/>
                    </a14:imgEffect>
                  </a14:imgLayer>
                </a14:imgProps>
              </a:ext>
            </a:extLst>
          </a:blip>
          <a:srcRect l="14023" t="14760" r="12177" b="10455"/>
          <a:stretch>
            <a:fillRect/>
          </a:stretch>
        </p:blipFill>
        <p:spPr bwMode="auto">
          <a:xfrm rot="2158275">
            <a:off x="-11780" y="2167797"/>
            <a:ext cx="2155637" cy="1560899"/>
          </a:xfrm>
          <a:prstGeom prst="rect">
            <a:avLst/>
          </a:prstGeom>
          <a:noFill/>
          <a:ln w="9525">
            <a:noFill/>
            <a:miter lim="800000"/>
            <a:headEnd/>
            <a:tailEnd/>
          </a:ln>
        </p:spPr>
      </p:pic>
      <p:sp>
        <p:nvSpPr>
          <p:cNvPr id="31" name="Freeform: Shape 30"/>
          <p:cNvSpPr/>
          <p:nvPr/>
        </p:nvSpPr>
        <p:spPr bwMode="auto">
          <a:xfrm>
            <a:off x="1208310" y="3238746"/>
            <a:ext cx="3994786" cy="3294561"/>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74173 w 1438505"/>
              <a:gd name="connsiteY1" fmla="*/ 401368 h 1521549"/>
              <a:gd name="connsiteX2" fmla="*/ 593828 w 1438505"/>
              <a:gd name="connsiteY2" fmla="*/ 867761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74173 w 1438505"/>
              <a:gd name="connsiteY1" fmla="*/ 401368 h 1521549"/>
              <a:gd name="connsiteX2" fmla="*/ 593828 w 1438505"/>
              <a:gd name="connsiteY2" fmla="*/ 867761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33229 w 1438505"/>
              <a:gd name="connsiteY1" fmla="*/ 418659 h 1521549"/>
              <a:gd name="connsiteX2" fmla="*/ 593828 w 1438505"/>
              <a:gd name="connsiteY2" fmla="*/ 867761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333229 w 1438505"/>
              <a:gd name="connsiteY1" fmla="*/ 418659 h 1521549"/>
              <a:gd name="connsiteX2" fmla="*/ 577451 w 1438505"/>
              <a:gd name="connsiteY2" fmla="*/ 878135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266630 w 1438505"/>
              <a:gd name="connsiteY1" fmla="*/ 524215 h 1521549"/>
              <a:gd name="connsiteX2" fmla="*/ 577451 w 1438505"/>
              <a:gd name="connsiteY2" fmla="*/ 878135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266630 w 1438505"/>
              <a:gd name="connsiteY1" fmla="*/ 524215 h 1521549"/>
              <a:gd name="connsiteX2" fmla="*/ 530440 w 1438505"/>
              <a:gd name="connsiteY2" fmla="*/ 978665 h 1521549"/>
              <a:gd name="connsiteX3" fmla="*/ 837832 w 1438505"/>
              <a:gd name="connsiteY3" fmla="*/ 1208051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266630 w 1438505"/>
              <a:gd name="connsiteY1" fmla="*/ 524215 h 1521549"/>
              <a:gd name="connsiteX2" fmla="*/ 530440 w 1438505"/>
              <a:gd name="connsiteY2" fmla="*/ 978665 h 1521549"/>
              <a:gd name="connsiteX3" fmla="*/ 818244 w 1438505"/>
              <a:gd name="connsiteY3" fmla="*/ 1253290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438505"/>
              <a:gd name="connsiteY0" fmla="*/ 0 h 1521549"/>
              <a:gd name="connsiteX1" fmla="*/ 266630 w 1438505"/>
              <a:gd name="connsiteY1" fmla="*/ 524215 h 1521549"/>
              <a:gd name="connsiteX2" fmla="*/ 530440 w 1438505"/>
              <a:gd name="connsiteY2" fmla="*/ 978665 h 1521549"/>
              <a:gd name="connsiteX3" fmla="*/ 818244 w 1438505"/>
              <a:gd name="connsiteY3" fmla="*/ 1253290 h 1521549"/>
              <a:gd name="connsiteX4" fmla="*/ 1083150 w 1438505"/>
              <a:gd name="connsiteY4" fmla="*/ 1422209 h 1521549"/>
              <a:gd name="connsiteX5" fmla="*/ 1260459 w 1438505"/>
              <a:gd name="connsiteY5" fmla="*/ 1463640 h 1521549"/>
              <a:gd name="connsiteX6" fmla="*/ 1437655 w 1438505"/>
              <a:gd name="connsiteY6" fmla="*/ 1521264 h 1521549"/>
              <a:gd name="connsiteX0" fmla="*/ 0 w 1438505"/>
              <a:gd name="connsiteY0" fmla="*/ 0 h 1521549"/>
              <a:gd name="connsiteX1" fmla="*/ 266630 w 1438505"/>
              <a:gd name="connsiteY1" fmla="*/ 524215 h 1521549"/>
              <a:gd name="connsiteX2" fmla="*/ 530440 w 1438505"/>
              <a:gd name="connsiteY2" fmla="*/ 978665 h 1521549"/>
              <a:gd name="connsiteX3" fmla="*/ 818244 w 1438505"/>
              <a:gd name="connsiteY3" fmla="*/ 1253290 h 1521549"/>
              <a:gd name="connsiteX4" fmla="*/ 1260459 w 1438505"/>
              <a:gd name="connsiteY4" fmla="*/ 1463640 h 1521549"/>
              <a:gd name="connsiteX5" fmla="*/ 1437655 w 1438505"/>
              <a:gd name="connsiteY5" fmla="*/ 1521264 h 1521549"/>
              <a:gd name="connsiteX0" fmla="*/ 0 w 1437655"/>
              <a:gd name="connsiteY0" fmla="*/ 0 h 1521264"/>
              <a:gd name="connsiteX1" fmla="*/ 266630 w 1437655"/>
              <a:gd name="connsiteY1" fmla="*/ 524215 h 1521264"/>
              <a:gd name="connsiteX2" fmla="*/ 530440 w 1437655"/>
              <a:gd name="connsiteY2" fmla="*/ 978665 h 1521264"/>
              <a:gd name="connsiteX3" fmla="*/ 818244 w 1437655"/>
              <a:gd name="connsiteY3" fmla="*/ 1253290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18244 w 1437655"/>
              <a:gd name="connsiteY3" fmla="*/ 1253290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49585 w 1437655"/>
              <a:gd name="connsiteY3" fmla="*/ 1228157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49585 w 1437655"/>
              <a:gd name="connsiteY3" fmla="*/ 1228157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49585 w 1437655"/>
              <a:gd name="connsiteY3" fmla="*/ 1228157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49585 w 1437655"/>
              <a:gd name="connsiteY3" fmla="*/ 1228157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49585 w 1437655"/>
              <a:gd name="connsiteY3" fmla="*/ 1228157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49585 w 1437655"/>
              <a:gd name="connsiteY3" fmla="*/ 1228157 h 1521264"/>
              <a:gd name="connsiteX4" fmla="*/ 1437655 w 1437655"/>
              <a:gd name="connsiteY4" fmla="*/ 1521264 h 1521264"/>
              <a:gd name="connsiteX0" fmla="*/ 0 w 1437655"/>
              <a:gd name="connsiteY0" fmla="*/ 0 h 1521264"/>
              <a:gd name="connsiteX1" fmla="*/ 266630 w 1437655"/>
              <a:gd name="connsiteY1" fmla="*/ 524215 h 1521264"/>
              <a:gd name="connsiteX2" fmla="*/ 530440 w 1437655"/>
              <a:gd name="connsiteY2" fmla="*/ 978665 h 1521264"/>
              <a:gd name="connsiteX3" fmla="*/ 841750 w 1437655"/>
              <a:gd name="connsiteY3" fmla="*/ 1243236 h 1521264"/>
              <a:gd name="connsiteX4" fmla="*/ 1437655 w 1437655"/>
              <a:gd name="connsiteY4" fmla="*/ 1521264 h 152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7655" h="1521264">
                <a:moveTo>
                  <a:pt x="0" y="0"/>
                </a:moveTo>
                <a:cubicBezTo>
                  <a:pt x="99849" y="123157"/>
                  <a:pt x="205646" y="340998"/>
                  <a:pt x="266630" y="524215"/>
                </a:cubicBezTo>
                <a:cubicBezTo>
                  <a:pt x="327614" y="707432"/>
                  <a:pt x="434587" y="858828"/>
                  <a:pt x="530440" y="978665"/>
                </a:cubicBezTo>
                <a:cubicBezTo>
                  <a:pt x="626293" y="1098502"/>
                  <a:pt x="764981" y="1193015"/>
                  <a:pt x="841750" y="1243236"/>
                </a:cubicBezTo>
                <a:cubicBezTo>
                  <a:pt x="918519" y="1293457"/>
                  <a:pt x="1198919" y="1470462"/>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32" name="Freeform: Shape 31"/>
          <p:cNvSpPr/>
          <p:nvPr/>
        </p:nvSpPr>
        <p:spPr bwMode="auto">
          <a:xfrm>
            <a:off x="1455007" y="3122948"/>
            <a:ext cx="4136894" cy="2991056"/>
          </a:xfrm>
          <a:custGeom>
            <a:avLst/>
            <a:gdLst>
              <a:gd name="connsiteX0" fmla="*/ 0 w 1617784"/>
              <a:gd name="connsiteY0" fmla="*/ 0 h 1746738"/>
              <a:gd name="connsiteX1" fmla="*/ 246184 w 1617784"/>
              <a:gd name="connsiteY1" fmla="*/ 199292 h 1746738"/>
              <a:gd name="connsiteX2" fmla="*/ 574431 w 1617784"/>
              <a:gd name="connsiteY2" fmla="*/ 504092 h 1746738"/>
              <a:gd name="connsiteX3" fmla="*/ 973015 w 1617784"/>
              <a:gd name="connsiteY3" fmla="*/ 914400 h 1746738"/>
              <a:gd name="connsiteX4" fmla="*/ 1254369 w 1617784"/>
              <a:gd name="connsiteY4" fmla="*/ 1254369 h 1746738"/>
              <a:gd name="connsiteX5" fmla="*/ 1430215 w 1617784"/>
              <a:gd name="connsiteY5" fmla="*/ 1465384 h 1746738"/>
              <a:gd name="connsiteX6" fmla="*/ 1617784 w 1617784"/>
              <a:gd name="connsiteY6" fmla="*/ 1746738 h 1746738"/>
              <a:gd name="connsiteX7" fmla="*/ 1617784 w 1617784"/>
              <a:gd name="connsiteY7" fmla="*/ 1746738 h 1746738"/>
              <a:gd name="connsiteX8" fmla="*/ 1617784 w 1617784"/>
              <a:gd name="connsiteY8" fmla="*/ 1746738 h 17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784" h="1746738">
                <a:moveTo>
                  <a:pt x="0" y="0"/>
                </a:moveTo>
                <a:cubicBezTo>
                  <a:pt x="75223" y="57638"/>
                  <a:pt x="150446" y="115277"/>
                  <a:pt x="246184" y="199292"/>
                </a:cubicBezTo>
                <a:cubicBezTo>
                  <a:pt x="341922" y="283307"/>
                  <a:pt x="453293" y="384907"/>
                  <a:pt x="574431" y="504092"/>
                </a:cubicBezTo>
                <a:cubicBezTo>
                  <a:pt x="695569" y="623277"/>
                  <a:pt x="859692" y="789354"/>
                  <a:pt x="973015" y="914400"/>
                </a:cubicBezTo>
                <a:cubicBezTo>
                  <a:pt x="1086338" y="1039446"/>
                  <a:pt x="1254369" y="1254369"/>
                  <a:pt x="1254369" y="1254369"/>
                </a:cubicBezTo>
                <a:cubicBezTo>
                  <a:pt x="1330569" y="1346200"/>
                  <a:pt x="1369646" y="1383323"/>
                  <a:pt x="1430215" y="1465384"/>
                </a:cubicBezTo>
                <a:cubicBezTo>
                  <a:pt x="1490784" y="1547446"/>
                  <a:pt x="1617784" y="1746738"/>
                  <a:pt x="1617784" y="1746738"/>
                </a:cubicBezTo>
                <a:lnTo>
                  <a:pt x="1617784" y="1746738"/>
                </a:lnTo>
                <a:lnTo>
                  <a:pt x="1617784" y="1746738"/>
                </a:lnTo>
              </a:path>
            </a:pathLst>
          </a:custGeom>
          <a:noFill/>
          <a:ln w="50800" cap="flat" cmpd="sng" algn="ctr">
            <a:solidFill>
              <a:srgbClr val="FFFF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3" name="TextBox 12"/>
          <p:cNvSpPr txBox="1"/>
          <p:nvPr/>
        </p:nvSpPr>
        <p:spPr>
          <a:xfrm>
            <a:off x="449897" y="2400233"/>
            <a:ext cx="1104900" cy="830997"/>
          </a:xfrm>
          <a:prstGeom prst="rect">
            <a:avLst/>
          </a:prstGeom>
          <a:noFill/>
        </p:spPr>
        <p:txBody>
          <a:bodyPr wrap="square" rtlCol="0">
            <a:spAutoFit/>
          </a:bodyPr>
          <a:lstStyle/>
          <a:p>
            <a:pPr algn="ctr"/>
            <a:r>
              <a:rPr lang="en-US" sz="2400" b="1" dirty="0">
                <a:solidFill>
                  <a:srgbClr val="66FFFF"/>
                </a:solidFill>
                <a:effectLst>
                  <a:outerShdw blurRad="38100" dist="38100" dir="2700000" algn="tl">
                    <a:srgbClr val="000000">
                      <a:alpha val="43137"/>
                    </a:srgbClr>
                  </a:outerShdw>
                </a:effectLst>
                <a:latin typeface="Arial" pitchFamily="34" charset="0"/>
                <a:cs typeface="Arial" pitchFamily="34" charset="0"/>
              </a:rPr>
              <a:t>Most water</a:t>
            </a:r>
          </a:p>
        </p:txBody>
      </p:sp>
      <p:sp>
        <p:nvSpPr>
          <p:cNvPr id="14" name="TextBox 13"/>
          <p:cNvSpPr txBox="1"/>
          <p:nvPr/>
        </p:nvSpPr>
        <p:spPr>
          <a:xfrm>
            <a:off x="4978357" y="5687719"/>
            <a:ext cx="1104900" cy="830997"/>
          </a:xfrm>
          <a:prstGeom prst="rect">
            <a:avLst/>
          </a:prstGeom>
          <a:noFill/>
        </p:spPr>
        <p:txBody>
          <a:bodyPr wrap="square" rtlCol="0">
            <a:spAutoFit/>
          </a:bodyPr>
          <a:lstStyle/>
          <a:p>
            <a:pPr algn="ctr"/>
            <a:r>
              <a:rPr lang="en-US" sz="2400" b="1" dirty="0">
                <a:solidFill>
                  <a:srgbClr val="66FFFF"/>
                </a:solidFill>
                <a:effectLst>
                  <a:outerShdw blurRad="38100" dist="38100" dir="2700000" algn="tl">
                    <a:srgbClr val="000000">
                      <a:alpha val="43137"/>
                    </a:srgbClr>
                  </a:outerShdw>
                </a:effectLst>
                <a:latin typeface="Arial" pitchFamily="34" charset="0"/>
                <a:cs typeface="Arial" pitchFamily="34" charset="0"/>
              </a:rPr>
              <a:t>Least water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5752" name="Text Box 8"/>
          <p:cNvSpPr txBox="1">
            <a:spLocks noChangeArrowheads="1"/>
          </p:cNvSpPr>
          <p:nvPr/>
        </p:nvSpPr>
        <p:spPr bwMode="auto">
          <a:xfrm>
            <a:off x="60325" y="1976864"/>
            <a:ext cx="1765227" cy="830997"/>
          </a:xfrm>
          <a:prstGeom prst="rect">
            <a:avLst/>
          </a:prstGeom>
          <a:noFill/>
          <a:ln w="9525">
            <a:noFill/>
            <a:miter lim="800000"/>
            <a:headEnd/>
            <a:tailEnd/>
          </a:ln>
          <a:effectLst/>
        </p:spPr>
        <p:txBody>
          <a:bodyPr wrap="none" anchor="ctr" anchorCtr="1">
            <a:spAutoFit/>
          </a:bodyPr>
          <a:lstStyle/>
          <a:p>
            <a:pPr>
              <a:defRPr/>
            </a:pPr>
            <a:r>
              <a:rPr lang="en-US" dirty="0">
                <a:effectLst>
                  <a:outerShdw blurRad="38100" dist="38100" dir="2700000" algn="tl">
                    <a:srgbClr val="FFFFFF"/>
                  </a:outerShdw>
                </a:effectLst>
              </a:rPr>
              <a:t>   Pelagic</a:t>
            </a:r>
          </a:p>
          <a:p>
            <a:pPr>
              <a:defRPr/>
            </a:pPr>
            <a:r>
              <a:rPr lang="en-US" dirty="0">
                <a:effectLst>
                  <a:outerShdw blurRad="38100" dist="38100" dir="2700000" algn="tl">
                    <a:srgbClr val="FFFFFF"/>
                  </a:outerShdw>
                </a:effectLst>
              </a:rPr>
              <a:t>Sediments</a:t>
            </a:r>
          </a:p>
        </p:txBody>
      </p:sp>
      <p:sp>
        <p:nvSpPr>
          <p:cNvPr id="20" name="Text Box 7"/>
          <p:cNvSpPr txBox="1">
            <a:spLocks noChangeArrowheads="1"/>
          </p:cNvSpPr>
          <p:nvPr/>
        </p:nvSpPr>
        <p:spPr bwMode="auto">
          <a:xfrm>
            <a:off x="1673225" y="76200"/>
            <a:ext cx="1527175" cy="457200"/>
          </a:xfrm>
          <a:prstGeom prst="rect">
            <a:avLst/>
          </a:prstGeom>
          <a:noFill/>
          <a:ln w="9525">
            <a:noFill/>
            <a:miter lim="800000"/>
            <a:headEnd/>
            <a:tailEnd/>
          </a:ln>
          <a:effectLst/>
        </p:spPr>
        <p:txBody>
          <a:bodyPr wrap="none">
            <a:spAutoFit/>
          </a:bodyPr>
          <a:lstStyle/>
          <a:p>
            <a:pPr>
              <a:defRPr/>
            </a:pPr>
            <a:r>
              <a:rPr lang="en-US" dirty="0">
                <a:solidFill>
                  <a:schemeClr val="tx1"/>
                </a:solidFill>
                <a:effectLst>
                  <a:outerShdw blurRad="38100" dist="38100" dir="2700000" algn="tl">
                    <a:srgbClr val="FFFFFF"/>
                  </a:outerShdw>
                </a:effectLst>
              </a:rPr>
              <a:t>Turbidite</a:t>
            </a:r>
          </a:p>
        </p:txBody>
      </p:sp>
      <p:sp>
        <p:nvSpPr>
          <p:cNvPr id="2" name="Rectangle 1"/>
          <p:cNvSpPr/>
          <p:nvPr/>
        </p:nvSpPr>
        <p:spPr bwMode="auto">
          <a:xfrm>
            <a:off x="1729946" y="76199"/>
            <a:ext cx="1470454" cy="23480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6" name="Rectangle 5"/>
          <p:cNvSpPr/>
          <p:nvPr/>
        </p:nvSpPr>
        <p:spPr bwMode="auto">
          <a:xfrm>
            <a:off x="2285999" y="2461437"/>
            <a:ext cx="217967" cy="5659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2209800" y="152400"/>
            <a:ext cx="47244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a:solidFill>
                  <a:schemeClr val="bg1"/>
                </a:solidFill>
                <a:effectLst/>
                <a:latin typeface="Arial" charset="0"/>
              </a:rPr>
              <a:t>Pelagic Sediment</a:t>
            </a:r>
            <a:endParaRPr lang="en-US">
              <a:solidFill>
                <a:schemeClr val="bg1"/>
              </a:solidFill>
              <a:effectLst/>
              <a:latin typeface="Arial" charset="0"/>
            </a:endParaRPr>
          </a:p>
        </p:txBody>
      </p:sp>
      <p:pic>
        <p:nvPicPr>
          <p:cNvPr id="96259" name="Picture 3" descr="mud"/>
          <p:cNvPicPr>
            <a:picLocks noChangeAspect="1" noChangeArrowheads="1"/>
          </p:cNvPicPr>
          <p:nvPr/>
        </p:nvPicPr>
        <p:blipFill>
          <a:blip r:embed="rId3" cstate="print"/>
          <a:srcRect/>
          <a:stretch>
            <a:fillRect/>
          </a:stretch>
        </p:blipFill>
        <p:spPr bwMode="auto">
          <a:xfrm>
            <a:off x="304800" y="914400"/>
            <a:ext cx="3886200" cy="2897188"/>
          </a:xfrm>
          <a:prstGeom prst="rect">
            <a:avLst/>
          </a:prstGeom>
          <a:noFill/>
          <a:ln w="9525">
            <a:noFill/>
            <a:miter lim="800000"/>
            <a:headEnd/>
            <a:tailEnd/>
          </a:ln>
        </p:spPr>
      </p:pic>
      <p:pic>
        <p:nvPicPr>
          <p:cNvPr id="96260" name="Picture 4" descr="argillaceous_shale"/>
          <p:cNvPicPr>
            <a:picLocks noChangeAspect="1" noChangeArrowheads="1"/>
          </p:cNvPicPr>
          <p:nvPr/>
        </p:nvPicPr>
        <p:blipFill>
          <a:blip r:embed="rId4" cstate="print"/>
          <a:srcRect l="6667" t="13333" r="5000" b="14444"/>
          <a:stretch>
            <a:fillRect/>
          </a:stretch>
        </p:blipFill>
        <p:spPr bwMode="auto">
          <a:xfrm>
            <a:off x="304800" y="4191000"/>
            <a:ext cx="3886200" cy="2382838"/>
          </a:xfrm>
          <a:prstGeom prst="rect">
            <a:avLst/>
          </a:prstGeom>
          <a:noFill/>
          <a:ln w="9525">
            <a:noFill/>
            <a:miter lim="800000"/>
            <a:headEnd/>
            <a:tailEnd/>
          </a:ln>
        </p:spPr>
      </p:pic>
      <p:sp>
        <p:nvSpPr>
          <p:cNvPr id="96261" name="Text Box 5"/>
          <p:cNvSpPr txBox="1">
            <a:spLocks noChangeArrowheads="1"/>
          </p:cNvSpPr>
          <p:nvPr/>
        </p:nvSpPr>
        <p:spPr bwMode="auto">
          <a:xfrm>
            <a:off x="1371600" y="4964113"/>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Shale</a:t>
            </a:r>
          </a:p>
        </p:txBody>
      </p:sp>
      <p:sp>
        <p:nvSpPr>
          <p:cNvPr id="96262" name="Text Box 6"/>
          <p:cNvSpPr txBox="1">
            <a:spLocks noChangeArrowheads="1"/>
          </p:cNvSpPr>
          <p:nvPr/>
        </p:nvSpPr>
        <p:spPr bwMode="auto">
          <a:xfrm>
            <a:off x="1524000" y="1828800"/>
            <a:ext cx="121920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Clay</a:t>
            </a:r>
          </a:p>
        </p:txBody>
      </p:sp>
      <p:pic>
        <p:nvPicPr>
          <p:cNvPr id="96263" name="Picture 7" descr="radiolarians"/>
          <p:cNvPicPr>
            <a:picLocks noChangeAspect="1" noChangeArrowheads="1"/>
          </p:cNvPicPr>
          <p:nvPr/>
        </p:nvPicPr>
        <p:blipFill>
          <a:blip r:embed="rId5" cstate="print"/>
          <a:srcRect/>
          <a:stretch>
            <a:fillRect/>
          </a:stretch>
        </p:blipFill>
        <p:spPr bwMode="auto">
          <a:xfrm>
            <a:off x="5029200" y="990600"/>
            <a:ext cx="3733800" cy="2800350"/>
          </a:xfrm>
          <a:prstGeom prst="rect">
            <a:avLst/>
          </a:prstGeom>
          <a:noFill/>
          <a:ln w="9525">
            <a:noFill/>
            <a:miter lim="800000"/>
            <a:headEnd/>
            <a:tailEnd/>
          </a:ln>
        </p:spPr>
      </p:pic>
      <p:sp>
        <p:nvSpPr>
          <p:cNvPr id="96264" name="Text Box 8"/>
          <p:cNvSpPr txBox="1">
            <a:spLocks noChangeArrowheads="1"/>
          </p:cNvSpPr>
          <p:nvPr/>
        </p:nvSpPr>
        <p:spPr bwMode="auto">
          <a:xfrm>
            <a:off x="4724400" y="2057400"/>
            <a:ext cx="1784350" cy="822325"/>
          </a:xfrm>
          <a:prstGeom prst="rect">
            <a:avLst/>
          </a:prstGeom>
          <a:noFill/>
          <a:ln w="38100">
            <a:noFill/>
            <a:miter lim="800000"/>
            <a:headEnd/>
            <a:tailEnd/>
          </a:ln>
        </p:spPr>
        <p:txBody>
          <a:bodyPr>
            <a:spAutoFit/>
          </a:bodyPr>
          <a:lstStyle/>
          <a:p>
            <a:pPr marL="342900" indent="-342900">
              <a:spcBef>
                <a:spcPct val="50000"/>
              </a:spcBef>
            </a:pPr>
            <a:r>
              <a:rPr lang="en-US" b="1">
                <a:solidFill>
                  <a:schemeClr val="bg1"/>
                </a:solidFill>
                <a:effectLst/>
                <a:latin typeface="Arial" charset="0"/>
              </a:rPr>
              <a:t>Siliceous ooze</a:t>
            </a:r>
          </a:p>
        </p:txBody>
      </p:sp>
      <p:pic>
        <p:nvPicPr>
          <p:cNvPr id="96265" name="Picture 9" descr="black chert"/>
          <p:cNvPicPr>
            <a:picLocks noChangeAspect="1" noChangeArrowheads="1"/>
          </p:cNvPicPr>
          <p:nvPr/>
        </p:nvPicPr>
        <p:blipFill>
          <a:blip r:embed="rId6" cstate="print"/>
          <a:srcRect l="1666" t="15759" r="43333" b="31709"/>
          <a:stretch>
            <a:fillRect/>
          </a:stretch>
        </p:blipFill>
        <p:spPr bwMode="auto">
          <a:xfrm>
            <a:off x="5029200" y="4191000"/>
            <a:ext cx="3733800" cy="2262188"/>
          </a:xfrm>
          <a:prstGeom prst="rect">
            <a:avLst/>
          </a:prstGeom>
          <a:noFill/>
          <a:ln w="9525">
            <a:noFill/>
            <a:miter lim="800000"/>
            <a:headEnd/>
            <a:tailEnd/>
          </a:ln>
        </p:spPr>
      </p:pic>
      <p:sp>
        <p:nvSpPr>
          <p:cNvPr id="96266" name="Text Box 10"/>
          <p:cNvSpPr txBox="1">
            <a:spLocks noChangeArrowheads="1"/>
          </p:cNvSpPr>
          <p:nvPr/>
        </p:nvSpPr>
        <p:spPr bwMode="auto">
          <a:xfrm>
            <a:off x="6934200" y="5943600"/>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Chert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backgroundRemoval t="6267" b="83200" l="2400" r="95700"/>
                    </a14:imgEffect>
                  </a14:imgLayer>
                </a14:imgProps>
              </a:ext>
              <a:ext uri="{28A0092B-C50C-407E-A947-70E740481C1C}">
                <a14:useLocalDpi xmlns:a14="http://schemas.microsoft.com/office/drawing/2010/main" val="0"/>
              </a:ext>
            </a:extLst>
          </a:blip>
          <a:stretch>
            <a:fillRect/>
          </a:stretch>
        </p:blipFill>
        <p:spPr>
          <a:xfrm rot="19309336">
            <a:off x="6413909" y="4491897"/>
            <a:ext cx="3201294" cy="2400970"/>
          </a:xfrm>
          <a:prstGeom prst="rect">
            <a:avLst/>
          </a:prstGeom>
        </p:spPr>
      </p:pic>
      <p:pic>
        <p:nvPicPr>
          <p:cNvPr id="5" name="Picture 4" descr="shale.tif"/>
          <p:cNvPicPr>
            <a:picLocks noChangeAspect="1"/>
          </p:cNvPicPr>
          <p:nvPr/>
        </p:nvPicPr>
        <p:blipFill>
          <a:blip r:embed="rId5" cstate="print"/>
          <a:stretch>
            <a:fillRect/>
          </a:stretch>
        </p:blipFill>
        <p:spPr>
          <a:xfrm rot="20316575">
            <a:off x="115957" y="37310"/>
            <a:ext cx="2730235" cy="1643978"/>
          </a:xfrm>
          <a:prstGeom prst="rect">
            <a:avLst/>
          </a:prstGeom>
        </p:spPr>
      </p:pic>
      <p:sp>
        <p:nvSpPr>
          <p:cNvPr id="83971" name="Text Box 3"/>
          <p:cNvSpPr txBox="1">
            <a:spLocks noChangeArrowheads="1"/>
          </p:cNvSpPr>
          <p:nvPr/>
        </p:nvSpPr>
        <p:spPr bwMode="auto">
          <a:xfrm>
            <a:off x="567591" y="630700"/>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Shale</a:t>
            </a: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37281">
            <a:off x="1475424" y="653665"/>
            <a:ext cx="2987757" cy="2514696"/>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309" b="100000" l="563" r="99062">
                        <a14:foregroundMark x1="52533" y1="98691" x2="52533" y2="98691"/>
                        <a14:foregroundMark x1="39212" y1="96335" x2="39212" y2="96335"/>
                        <a14:foregroundMark x1="43152" y1="97120" x2="43152" y2="97120"/>
                        <a14:foregroundMark x1="44090" y1="97644" x2="44090" y2="97644"/>
                        <a14:foregroundMark x1="45216" y1="97906" x2="45216" y2="97906"/>
                        <a14:foregroundMark x1="57411" y1="96859" x2="57411" y2="96859"/>
                        <a14:foregroundMark x1="56660" y1="96859" x2="56660" y2="96859"/>
                        <a14:foregroundMark x1="37336" y1="94503" x2="37336" y2="94503"/>
                        <a14:foregroundMark x1="34897" y1="95026" x2="34897" y2="95026"/>
                        <a14:foregroundMark x1="34522" y1="95550" x2="34522" y2="95550"/>
                        <a14:foregroundMark x1="33583" y1="96335" x2="33583" y2="96335"/>
                        <a14:foregroundMark x1="32083" y1="96859" x2="32083" y2="96859"/>
                        <a14:foregroundMark x1="30769" y1="96859" x2="30769" y2="96859"/>
                        <a14:foregroundMark x1="29644" y1="96859" x2="29644" y2="96859"/>
                        <a14:backgroundMark x1="31332" y1="98691" x2="31332" y2="98691"/>
                        <a14:backgroundMark x1="83490" y1="97382" x2="83490" y2="97382"/>
                        <a14:backgroundMark x1="35835" y1="98953" x2="35835" y2="98953"/>
                        <a14:backgroundMark x1="42589" y1="98953" x2="42589" y2="98953"/>
                        <a14:backgroundMark x1="43715" y1="99476" x2="43715" y2="99476"/>
                        <a14:backgroundMark x1="44653" y1="99215" x2="44653" y2="99215"/>
                        <a14:backgroundMark x1="58349" y1="99215" x2="58349" y2="99215"/>
                        <a14:backgroundMark x1="56660" y1="99215" x2="56660" y2="99215"/>
                        <a14:backgroundMark x1="40713" y1="99476" x2="40713" y2="99476"/>
                        <a14:backgroundMark x1="35647" y1="96859" x2="35647" y2="96859"/>
                        <a14:backgroundMark x1="41088" y1="98168" x2="41088" y2="98168"/>
                        <a14:backgroundMark x1="44090" y1="98691" x2="44090" y2="98691"/>
                        <a14:backgroundMark x1="28518" y1="98691" x2="28518" y2="98691"/>
                        <a14:backgroundMark x1="75610" y1="96859" x2="75610" y2="96859"/>
                      </a14:backgroundRemoval>
                    </a14:imgEffect>
                  </a14:imgLayer>
                </a14:imgProps>
              </a:ext>
              <a:ext uri="{28A0092B-C50C-407E-A947-70E740481C1C}">
                <a14:useLocalDpi xmlns:a14="http://schemas.microsoft.com/office/drawing/2010/main" val="0"/>
              </a:ext>
            </a:extLst>
          </a:blip>
          <a:stretch>
            <a:fillRect/>
          </a:stretch>
        </p:blipFill>
        <p:spPr>
          <a:xfrm rot="19408711">
            <a:off x="3308007" y="2311364"/>
            <a:ext cx="2625995" cy="1882045"/>
          </a:xfrm>
          <a:prstGeom prst="rect">
            <a:avLst/>
          </a:prstGeom>
        </p:spPr>
      </p:pic>
      <p:pic>
        <p:nvPicPr>
          <p:cNvPr id="15" name="Picture 14"/>
          <p:cNvPicPr>
            <a:picLocks noChangeAspect="1"/>
          </p:cNvPicPr>
          <p:nvPr/>
        </p:nvPicPr>
        <p:blipFill>
          <a:blip r:embed="rId10">
            <a:extLst>
              <a:ext uri="{BEBA8EAE-BF5A-486C-A8C5-ECC9F3942E4B}">
                <a14:imgProps xmlns:a14="http://schemas.microsoft.com/office/drawing/2010/main">
                  <a14:imgLayer r:embed="rId11">
                    <a14:imgEffect>
                      <a14:backgroundRemoval t="6167" b="82500" l="5125" r="92250"/>
                    </a14:imgEffect>
                  </a14:imgLayer>
                </a14:imgProps>
              </a:ext>
              <a:ext uri="{28A0092B-C50C-407E-A947-70E740481C1C}">
                <a14:useLocalDpi xmlns:a14="http://schemas.microsoft.com/office/drawing/2010/main" val="0"/>
              </a:ext>
            </a:extLst>
          </a:blip>
          <a:stretch>
            <a:fillRect/>
          </a:stretch>
        </p:blipFill>
        <p:spPr>
          <a:xfrm rot="19578543">
            <a:off x="4459493" y="3491478"/>
            <a:ext cx="3523109" cy="2642331"/>
          </a:xfrm>
          <a:prstGeom prst="rect">
            <a:avLst/>
          </a:prstGeom>
        </p:spPr>
      </p:pic>
      <p:sp>
        <p:nvSpPr>
          <p:cNvPr id="12" name="Text Box 3"/>
          <p:cNvSpPr txBox="1">
            <a:spLocks noChangeArrowheads="1"/>
          </p:cNvSpPr>
          <p:nvPr/>
        </p:nvSpPr>
        <p:spPr bwMode="auto">
          <a:xfrm>
            <a:off x="2169202" y="1616704"/>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Slate</a:t>
            </a:r>
          </a:p>
        </p:txBody>
      </p:sp>
      <p:sp>
        <p:nvSpPr>
          <p:cNvPr id="14" name="Text Box 3"/>
          <p:cNvSpPr txBox="1">
            <a:spLocks noChangeArrowheads="1"/>
          </p:cNvSpPr>
          <p:nvPr/>
        </p:nvSpPr>
        <p:spPr bwMode="auto">
          <a:xfrm>
            <a:off x="3927118" y="2890513"/>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Phyllite</a:t>
            </a:r>
          </a:p>
        </p:txBody>
      </p:sp>
      <p:sp>
        <p:nvSpPr>
          <p:cNvPr id="16" name="Text Box 3"/>
          <p:cNvSpPr txBox="1">
            <a:spLocks noChangeArrowheads="1"/>
          </p:cNvSpPr>
          <p:nvPr/>
        </p:nvSpPr>
        <p:spPr bwMode="auto">
          <a:xfrm>
            <a:off x="5289799" y="4294874"/>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Schist</a:t>
            </a:r>
          </a:p>
        </p:txBody>
      </p:sp>
      <p:sp>
        <p:nvSpPr>
          <p:cNvPr id="17" name="Text Box 3"/>
          <p:cNvSpPr txBox="1">
            <a:spLocks noChangeArrowheads="1"/>
          </p:cNvSpPr>
          <p:nvPr/>
        </p:nvSpPr>
        <p:spPr bwMode="auto">
          <a:xfrm>
            <a:off x="7068981" y="5518748"/>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Gneiss</a:t>
            </a:r>
          </a:p>
        </p:txBody>
      </p:sp>
      <p:cxnSp>
        <p:nvCxnSpPr>
          <p:cNvPr id="3" name="Straight Arrow Connector 2"/>
          <p:cNvCxnSpPr/>
          <p:nvPr/>
        </p:nvCxnSpPr>
        <p:spPr bwMode="auto">
          <a:xfrm>
            <a:off x="702553" y="3216295"/>
            <a:ext cx="3503764" cy="2814165"/>
          </a:xfrm>
          <a:prstGeom prst="straightConnector1">
            <a:avLst/>
          </a:prstGeom>
          <a:solidFill>
            <a:schemeClr val="accent1"/>
          </a:solidFill>
          <a:ln w="50800" cap="flat" cmpd="sng" algn="ctr">
            <a:solidFill>
              <a:schemeClr val="bg1"/>
            </a:solidFill>
            <a:prstDash val="solid"/>
            <a:round/>
            <a:headEnd type="none" w="med" len="med"/>
            <a:tailEnd type="triangle"/>
          </a:ln>
          <a:effectLst/>
        </p:spPr>
      </p:cxnSp>
      <p:sp>
        <p:nvSpPr>
          <p:cNvPr id="6" name="TextBox 5"/>
          <p:cNvSpPr txBox="1"/>
          <p:nvPr/>
        </p:nvSpPr>
        <p:spPr>
          <a:xfrm rot="2328393">
            <a:off x="158980" y="4729403"/>
            <a:ext cx="4015843" cy="461665"/>
          </a:xfrm>
          <a:prstGeom prst="rect">
            <a:avLst/>
          </a:prstGeom>
          <a:noFill/>
        </p:spPr>
        <p:txBody>
          <a:bodyPr wrap="none" rtlCol="0">
            <a:spAutoFit/>
          </a:bodyPr>
          <a:lstStyle/>
          <a:p>
            <a:pPr algn="ctr"/>
            <a:r>
              <a:rPr lang="en-US" b="1" dirty="0">
                <a:solidFill>
                  <a:srgbClr val="FFFFFF"/>
                </a:solidFill>
                <a:latin typeface="Arial" pitchFamily="34" charset="0"/>
                <a:cs typeface="Arial" pitchFamily="34" charset="0"/>
              </a:rPr>
              <a:t>i</a:t>
            </a:r>
            <a:r>
              <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rPr>
              <a:t>ncreasing metamorphism</a:t>
            </a:r>
          </a:p>
        </p:txBody>
      </p:sp>
    </p:spTree>
    <p:extLst>
      <p:ext uri="{BB962C8B-B14F-4D97-AF65-F5344CB8AC3E}">
        <p14:creationId xmlns:p14="http://schemas.microsoft.com/office/powerpoint/2010/main" val="3652211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209800" y="152400"/>
            <a:ext cx="47244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a:solidFill>
                  <a:schemeClr val="bg1"/>
                </a:solidFill>
                <a:effectLst/>
                <a:latin typeface="Arial" charset="0"/>
              </a:rPr>
              <a:t>Pelagic Sediment</a:t>
            </a:r>
            <a:endParaRPr lang="en-US">
              <a:solidFill>
                <a:schemeClr val="bg1"/>
              </a:solidFill>
              <a:effectLst/>
              <a:latin typeface="Arial" charset="0"/>
            </a:endParaRPr>
          </a:p>
        </p:txBody>
      </p:sp>
      <p:pic>
        <p:nvPicPr>
          <p:cNvPr id="98307" name="Picture 3" descr="mud"/>
          <p:cNvPicPr>
            <a:picLocks noChangeAspect="1" noChangeArrowheads="1"/>
          </p:cNvPicPr>
          <p:nvPr/>
        </p:nvPicPr>
        <p:blipFill>
          <a:blip r:embed="rId3" cstate="print"/>
          <a:srcRect/>
          <a:stretch>
            <a:fillRect/>
          </a:stretch>
        </p:blipFill>
        <p:spPr bwMode="auto">
          <a:xfrm>
            <a:off x="304800" y="914400"/>
            <a:ext cx="3886200" cy="2897188"/>
          </a:xfrm>
          <a:prstGeom prst="rect">
            <a:avLst/>
          </a:prstGeom>
          <a:noFill/>
          <a:ln w="9525">
            <a:noFill/>
            <a:miter lim="800000"/>
            <a:headEnd/>
            <a:tailEnd/>
          </a:ln>
        </p:spPr>
      </p:pic>
      <p:pic>
        <p:nvPicPr>
          <p:cNvPr id="98308" name="Picture 4" descr="argillaceous_shale"/>
          <p:cNvPicPr>
            <a:picLocks noChangeAspect="1" noChangeArrowheads="1"/>
          </p:cNvPicPr>
          <p:nvPr/>
        </p:nvPicPr>
        <p:blipFill>
          <a:blip r:embed="rId4" cstate="print"/>
          <a:srcRect l="6667" t="13333" r="5000" b="14444"/>
          <a:stretch>
            <a:fillRect/>
          </a:stretch>
        </p:blipFill>
        <p:spPr bwMode="auto">
          <a:xfrm>
            <a:off x="304800" y="4191000"/>
            <a:ext cx="3886200" cy="2382838"/>
          </a:xfrm>
          <a:prstGeom prst="rect">
            <a:avLst/>
          </a:prstGeom>
          <a:noFill/>
          <a:ln w="9525">
            <a:noFill/>
            <a:miter lim="800000"/>
            <a:headEnd/>
            <a:tailEnd/>
          </a:ln>
        </p:spPr>
      </p:pic>
      <p:sp>
        <p:nvSpPr>
          <p:cNvPr id="98309" name="Text Box 5"/>
          <p:cNvSpPr txBox="1">
            <a:spLocks noChangeArrowheads="1"/>
          </p:cNvSpPr>
          <p:nvPr/>
        </p:nvSpPr>
        <p:spPr bwMode="auto">
          <a:xfrm>
            <a:off x="1371600" y="4964113"/>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Shale</a:t>
            </a:r>
          </a:p>
        </p:txBody>
      </p:sp>
      <p:sp>
        <p:nvSpPr>
          <p:cNvPr id="98310" name="Text Box 6"/>
          <p:cNvSpPr txBox="1">
            <a:spLocks noChangeArrowheads="1"/>
          </p:cNvSpPr>
          <p:nvPr/>
        </p:nvSpPr>
        <p:spPr bwMode="auto">
          <a:xfrm>
            <a:off x="1524000" y="1828800"/>
            <a:ext cx="121920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Clay</a:t>
            </a:r>
          </a:p>
        </p:txBody>
      </p:sp>
      <p:pic>
        <p:nvPicPr>
          <p:cNvPr id="98311" name="Picture 7" descr="radiolarians"/>
          <p:cNvPicPr>
            <a:picLocks noChangeAspect="1" noChangeArrowheads="1"/>
          </p:cNvPicPr>
          <p:nvPr/>
        </p:nvPicPr>
        <p:blipFill>
          <a:blip r:embed="rId5" cstate="print"/>
          <a:srcRect/>
          <a:stretch>
            <a:fillRect/>
          </a:stretch>
        </p:blipFill>
        <p:spPr bwMode="auto">
          <a:xfrm>
            <a:off x="5029200" y="990600"/>
            <a:ext cx="3733800" cy="2800350"/>
          </a:xfrm>
          <a:prstGeom prst="rect">
            <a:avLst/>
          </a:prstGeom>
          <a:noFill/>
          <a:ln w="9525">
            <a:noFill/>
            <a:miter lim="800000"/>
            <a:headEnd/>
            <a:tailEnd/>
          </a:ln>
        </p:spPr>
      </p:pic>
      <p:sp>
        <p:nvSpPr>
          <p:cNvPr id="98312" name="Text Box 8"/>
          <p:cNvSpPr txBox="1">
            <a:spLocks noChangeArrowheads="1"/>
          </p:cNvSpPr>
          <p:nvPr/>
        </p:nvSpPr>
        <p:spPr bwMode="auto">
          <a:xfrm>
            <a:off x="4724400" y="2057400"/>
            <a:ext cx="1784350" cy="822325"/>
          </a:xfrm>
          <a:prstGeom prst="rect">
            <a:avLst/>
          </a:prstGeom>
          <a:noFill/>
          <a:ln w="38100">
            <a:noFill/>
            <a:miter lim="800000"/>
            <a:headEnd/>
            <a:tailEnd/>
          </a:ln>
        </p:spPr>
        <p:txBody>
          <a:bodyPr>
            <a:spAutoFit/>
          </a:bodyPr>
          <a:lstStyle/>
          <a:p>
            <a:pPr marL="342900" indent="-342900">
              <a:spcBef>
                <a:spcPct val="50000"/>
              </a:spcBef>
            </a:pPr>
            <a:r>
              <a:rPr lang="en-US" b="1">
                <a:solidFill>
                  <a:schemeClr val="bg1"/>
                </a:solidFill>
                <a:effectLst/>
                <a:latin typeface="Arial" charset="0"/>
              </a:rPr>
              <a:t>Siliceous ooze</a:t>
            </a:r>
          </a:p>
        </p:txBody>
      </p:sp>
      <p:pic>
        <p:nvPicPr>
          <p:cNvPr id="98313" name="Picture 9" descr="black chert"/>
          <p:cNvPicPr>
            <a:picLocks noChangeAspect="1" noChangeArrowheads="1"/>
          </p:cNvPicPr>
          <p:nvPr/>
        </p:nvPicPr>
        <p:blipFill>
          <a:blip r:embed="rId6" cstate="print"/>
          <a:srcRect l="1666" t="15759" r="43333" b="31709"/>
          <a:stretch>
            <a:fillRect/>
          </a:stretch>
        </p:blipFill>
        <p:spPr bwMode="auto">
          <a:xfrm>
            <a:off x="5029200" y="4191000"/>
            <a:ext cx="3733800" cy="2262188"/>
          </a:xfrm>
          <a:prstGeom prst="rect">
            <a:avLst/>
          </a:prstGeom>
          <a:noFill/>
          <a:ln w="9525">
            <a:noFill/>
            <a:miter lim="800000"/>
            <a:headEnd/>
            <a:tailEnd/>
          </a:ln>
        </p:spPr>
      </p:pic>
      <p:sp>
        <p:nvSpPr>
          <p:cNvPr id="98314" name="Text Box 10"/>
          <p:cNvSpPr txBox="1">
            <a:spLocks noChangeArrowheads="1"/>
          </p:cNvSpPr>
          <p:nvPr/>
        </p:nvSpPr>
        <p:spPr bwMode="auto">
          <a:xfrm>
            <a:off x="6934200" y="5943600"/>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Chert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descr="black chert"/>
          <p:cNvPicPr>
            <a:picLocks noChangeAspect="1" noChangeArrowheads="1"/>
          </p:cNvPicPr>
          <p:nvPr/>
        </p:nvPicPr>
        <p:blipFill>
          <a:blip r:embed="rId3" cstate="print"/>
          <a:srcRect l="1666" t="15759" r="43333" b="31709"/>
          <a:stretch>
            <a:fillRect/>
          </a:stretch>
        </p:blipFill>
        <p:spPr bwMode="auto">
          <a:xfrm>
            <a:off x="228600" y="404813"/>
            <a:ext cx="3733800" cy="2262187"/>
          </a:xfrm>
          <a:prstGeom prst="rect">
            <a:avLst/>
          </a:prstGeom>
          <a:noFill/>
          <a:ln w="9525">
            <a:noFill/>
            <a:miter lim="800000"/>
            <a:headEnd/>
            <a:tailEnd/>
          </a:ln>
        </p:spPr>
      </p:pic>
      <p:sp>
        <p:nvSpPr>
          <p:cNvPr id="99331" name="Text Box 10"/>
          <p:cNvSpPr txBox="1">
            <a:spLocks noChangeArrowheads="1"/>
          </p:cNvSpPr>
          <p:nvPr/>
        </p:nvSpPr>
        <p:spPr bwMode="auto">
          <a:xfrm>
            <a:off x="457200" y="0"/>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Chert</a:t>
            </a:r>
          </a:p>
        </p:txBody>
      </p:sp>
      <p:pic>
        <p:nvPicPr>
          <p:cNvPr id="99332" name="Picture 11" descr="QuartziteRedSml">
            <a:hlinkClick r:id="rId4"/>
          </p:cNvPr>
          <p:cNvPicPr>
            <a:picLocks noChangeAspect="1" noChangeArrowheads="1"/>
          </p:cNvPicPr>
          <p:nvPr/>
        </p:nvPicPr>
        <p:blipFill>
          <a:blip r:embed="rId5" cstate="print"/>
          <a:srcRect/>
          <a:stretch>
            <a:fillRect/>
          </a:stretch>
        </p:blipFill>
        <p:spPr bwMode="auto">
          <a:xfrm>
            <a:off x="6477000" y="0"/>
            <a:ext cx="2667000" cy="2428875"/>
          </a:xfrm>
          <a:prstGeom prst="rect">
            <a:avLst/>
          </a:prstGeom>
          <a:noFill/>
          <a:ln w="9525">
            <a:noFill/>
            <a:miter lim="800000"/>
            <a:headEnd/>
            <a:tailEnd/>
          </a:ln>
        </p:spPr>
      </p:pic>
      <p:pic>
        <p:nvPicPr>
          <p:cNvPr id="99333" name="Picture 12" descr="QuartziteTanSml">
            <a:hlinkClick r:id="rId6"/>
          </p:cNvPr>
          <p:cNvPicPr>
            <a:picLocks noChangeAspect="1" noChangeArrowheads="1"/>
          </p:cNvPicPr>
          <p:nvPr/>
        </p:nvPicPr>
        <p:blipFill>
          <a:blip r:embed="rId7" cstate="print"/>
          <a:srcRect/>
          <a:stretch>
            <a:fillRect/>
          </a:stretch>
        </p:blipFill>
        <p:spPr bwMode="auto">
          <a:xfrm>
            <a:off x="0" y="4800600"/>
            <a:ext cx="3333750" cy="2057400"/>
          </a:xfrm>
          <a:prstGeom prst="rect">
            <a:avLst/>
          </a:prstGeom>
          <a:noFill/>
          <a:ln w="9525">
            <a:noFill/>
            <a:miter lim="800000"/>
            <a:headEnd/>
            <a:tailEnd/>
          </a:ln>
        </p:spPr>
      </p:pic>
      <p:pic>
        <p:nvPicPr>
          <p:cNvPr id="99334" name="Picture 14"/>
          <p:cNvPicPr>
            <a:picLocks noChangeAspect="1" noChangeArrowheads="1"/>
          </p:cNvPicPr>
          <p:nvPr/>
        </p:nvPicPr>
        <p:blipFill>
          <a:blip r:embed="rId8" cstate="print"/>
          <a:srcRect/>
          <a:stretch>
            <a:fillRect/>
          </a:stretch>
        </p:blipFill>
        <p:spPr bwMode="auto">
          <a:xfrm>
            <a:off x="3124200" y="2133600"/>
            <a:ext cx="3395663" cy="2797175"/>
          </a:xfrm>
          <a:prstGeom prst="rect">
            <a:avLst/>
          </a:prstGeom>
          <a:noFill/>
          <a:ln w="9525">
            <a:noFill/>
            <a:miter lim="800000"/>
            <a:headEnd/>
            <a:tailEnd/>
          </a:ln>
        </p:spPr>
      </p:pic>
      <p:pic>
        <p:nvPicPr>
          <p:cNvPr id="99335" name="Picture 15"/>
          <p:cNvPicPr>
            <a:picLocks noChangeAspect="1" noChangeArrowheads="1"/>
          </p:cNvPicPr>
          <p:nvPr/>
        </p:nvPicPr>
        <p:blipFill>
          <a:blip r:embed="rId9" cstate="print"/>
          <a:srcRect/>
          <a:stretch>
            <a:fillRect/>
          </a:stretch>
        </p:blipFill>
        <p:spPr bwMode="auto">
          <a:xfrm>
            <a:off x="6248400" y="3429000"/>
            <a:ext cx="2908300" cy="3429000"/>
          </a:xfrm>
          <a:prstGeom prst="rect">
            <a:avLst/>
          </a:prstGeom>
          <a:noFill/>
          <a:ln w="9525">
            <a:noFill/>
            <a:miter lim="800000"/>
            <a:headEnd/>
            <a:tailEnd/>
          </a:ln>
        </p:spPr>
      </p:pic>
      <p:sp>
        <p:nvSpPr>
          <p:cNvPr id="99336" name="Text Box 16"/>
          <p:cNvSpPr txBox="1">
            <a:spLocks noChangeArrowheads="1"/>
          </p:cNvSpPr>
          <p:nvPr/>
        </p:nvSpPr>
        <p:spPr bwMode="auto">
          <a:xfrm>
            <a:off x="3679825" y="5486400"/>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Quartzite</a:t>
            </a:r>
          </a:p>
        </p:txBody>
      </p:sp>
      <p:sp>
        <p:nvSpPr>
          <p:cNvPr id="99337" name="Text Box 17"/>
          <p:cNvSpPr txBox="1">
            <a:spLocks noChangeArrowheads="1"/>
          </p:cNvSpPr>
          <p:nvPr/>
        </p:nvSpPr>
        <p:spPr bwMode="auto">
          <a:xfrm>
            <a:off x="6781800" y="2743200"/>
            <a:ext cx="1784350" cy="457200"/>
          </a:xfrm>
          <a:prstGeom prst="rect">
            <a:avLst/>
          </a:prstGeom>
          <a:noFill/>
          <a:ln w="38100">
            <a:noFill/>
            <a:miter lim="800000"/>
            <a:headEnd/>
            <a:tailEnd/>
          </a:ln>
        </p:spPr>
        <p:txBody>
          <a:bodyPr>
            <a:spAutoFit/>
          </a:bodyPr>
          <a:lstStyle/>
          <a:p>
            <a:pPr marL="342900" indent="-342900" algn="ctr">
              <a:spcBef>
                <a:spcPct val="50000"/>
              </a:spcBef>
            </a:pPr>
            <a:r>
              <a:rPr lang="en-US" b="1">
                <a:solidFill>
                  <a:schemeClr val="bg1"/>
                </a:solidFill>
                <a:effectLst/>
                <a:latin typeface="Arial" charset="0"/>
              </a:rPr>
              <a:t>Quartzite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31111" name="Text Box 7"/>
          <p:cNvSpPr txBox="1">
            <a:spLocks noChangeArrowheads="1"/>
          </p:cNvSpPr>
          <p:nvPr/>
        </p:nvSpPr>
        <p:spPr bwMode="auto">
          <a:xfrm>
            <a:off x="1673225" y="76200"/>
            <a:ext cx="1527175" cy="457200"/>
          </a:xfrm>
          <a:prstGeom prst="rect">
            <a:avLst/>
          </a:prstGeom>
          <a:noFill/>
          <a:ln w="9525">
            <a:noFill/>
            <a:miter lim="800000"/>
            <a:headEnd/>
            <a:tailEnd/>
          </a:ln>
          <a:effectLst/>
        </p:spPr>
        <p:txBody>
          <a:bodyPr wrap="none">
            <a:spAutoFit/>
          </a:bodyPr>
          <a:lstStyle/>
          <a:p>
            <a:pPr>
              <a:defRPr/>
            </a:pPr>
            <a:r>
              <a:rPr lang="en-US" dirty="0">
                <a:solidFill>
                  <a:schemeClr val="tx1"/>
                </a:solidFill>
                <a:effectLst>
                  <a:outerShdw blurRad="38100" dist="38100" dir="2700000" algn="tl">
                    <a:srgbClr val="FFFFFF"/>
                  </a:outerShdw>
                </a:effectLst>
              </a:rPr>
              <a:t>Turbidite</a:t>
            </a:r>
          </a:p>
        </p:txBody>
      </p:sp>
      <p:sp>
        <p:nvSpPr>
          <p:cNvPr id="431112" name="Text Box 8"/>
          <p:cNvSpPr txBox="1">
            <a:spLocks noChangeArrowheads="1"/>
          </p:cNvSpPr>
          <p:nvPr/>
        </p:nvSpPr>
        <p:spPr bwMode="auto">
          <a:xfrm>
            <a:off x="60325" y="1976864"/>
            <a:ext cx="1765227" cy="830997"/>
          </a:xfrm>
          <a:prstGeom prst="rect">
            <a:avLst/>
          </a:prstGeom>
          <a:noFill/>
          <a:ln w="9525">
            <a:noFill/>
            <a:miter lim="800000"/>
            <a:headEnd/>
            <a:tailEnd/>
          </a:ln>
          <a:effectLst/>
        </p:spPr>
        <p:txBody>
          <a:bodyPr wrap="none" anchor="ctr" anchorCtr="1">
            <a:spAutoFit/>
          </a:bodyPr>
          <a:lstStyle/>
          <a:p>
            <a:pPr>
              <a:defRPr/>
            </a:pPr>
            <a:r>
              <a:rPr lang="en-US" dirty="0">
                <a:effectLst>
                  <a:outerShdw blurRad="38100" dist="38100" dir="2700000" algn="tl">
                    <a:srgbClr val="FFFFFF"/>
                  </a:outerShdw>
                </a:effectLst>
              </a:rPr>
              <a:t>   </a:t>
            </a:r>
            <a:r>
              <a:rPr lang="en-US" dirty="0">
                <a:solidFill>
                  <a:schemeClr val="tx1"/>
                </a:solidFill>
                <a:effectLst>
                  <a:outerShdw blurRad="38100" dist="38100" dir="2700000" algn="tl">
                    <a:srgbClr val="FFFFFF"/>
                  </a:outerShdw>
                </a:effectLst>
              </a:rPr>
              <a:t>Pelagic</a:t>
            </a:r>
          </a:p>
          <a:p>
            <a:pPr>
              <a:defRPr/>
            </a:pPr>
            <a:r>
              <a:rPr lang="en-US" dirty="0">
                <a:solidFill>
                  <a:schemeClr val="tx1"/>
                </a:solidFill>
                <a:effectLst>
                  <a:outerShdw blurRad="38100" dist="38100" dir="2700000" algn="tl">
                    <a:srgbClr val="FFFFFF"/>
                  </a:outerShdw>
                </a:effectLst>
              </a:rPr>
              <a:t>Sediments</a:t>
            </a:r>
          </a:p>
        </p:txBody>
      </p:sp>
      <p:sp>
        <p:nvSpPr>
          <p:cNvPr id="431113" name="Text Box 9"/>
          <p:cNvSpPr txBox="1">
            <a:spLocks noChangeArrowheads="1"/>
          </p:cNvSpPr>
          <p:nvPr/>
        </p:nvSpPr>
        <p:spPr bwMode="auto">
          <a:xfrm>
            <a:off x="152400" y="3429000"/>
            <a:ext cx="1120775" cy="457200"/>
          </a:xfrm>
          <a:prstGeom prst="rect">
            <a:avLst/>
          </a:prstGeom>
          <a:noFill/>
          <a:ln w="9525">
            <a:noFill/>
            <a:miter lim="800000"/>
            <a:headEnd/>
            <a:tailEnd/>
          </a:ln>
          <a:effectLst/>
        </p:spPr>
        <p:txBody>
          <a:bodyPr wrap="none">
            <a:spAutoFit/>
          </a:bodyPr>
          <a:lstStyle/>
          <a:p>
            <a:pPr>
              <a:defRPr/>
            </a:pPr>
            <a:r>
              <a:rPr lang="en-US" dirty="0">
                <a:solidFill>
                  <a:schemeClr val="tx1"/>
                </a:solidFill>
                <a:effectLst>
                  <a:outerShdw blurRad="38100" dist="38100" dir="2700000" algn="tl">
                    <a:srgbClr val="FFFFFF"/>
                  </a:outerShdw>
                </a:effectLst>
              </a:rPr>
              <a:t>Basalt</a:t>
            </a:r>
          </a:p>
        </p:txBody>
      </p:sp>
      <p:sp>
        <p:nvSpPr>
          <p:cNvPr id="431114" name="Text Box 10"/>
          <p:cNvSpPr txBox="1">
            <a:spLocks noChangeArrowheads="1"/>
          </p:cNvSpPr>
          <p:nvPr/>
        </p:nvSpPr>
        <p:spPr bwMode="auto">
          <a:xfrm>
            <a:off x="2209800" y="3505200"/>
            <a:ext cx="1304925" cy="457200"/>
          </a:xfrm>
          <a:prstGeom prst="rect">
            <a:avLst/>
          </a:prstGeom>
          <a:noFill/>
          <a:ln w="9525">
            <a:noFill/>
            <a:miter lim="800000"/>
            <a:headEnd/>
            <a:tailEnd/>
          </a:ln>
          <a:effectLst/>
        </p:spPr>
        <p:txBody>
          <a:bodyPr wrap="none">
            <a:spAutoFit/>
          </a:bodyPr>
          <a:lstStyle/>
          <a:p>
            <a:pPr>
              <a:defRPr/>
            </a:pPr>
            <a:r>
              <a:rPr lang="en-US" dirty="0">
                <a:solidFill>
                  <a:schemeClr val="tx1"/>
                </a:solidFill>
                <a:effectLst>
                  <a:outerShdw blurRad="38100" dist="38100" dir="2700000" algn="tl">
                    <a:srgbClr val="FFFFFF"/>
                  </a:outerShdw>
                </a:effectLst>
              </a:rPr>
              <a:t>Gabbro</a:t>
            </a:r>
          </a:p>
        </p:txBody>
      </p:sp>
      <p:sp>
        <p:nvSpPr>
          <p:cNvPr id="431115" name="Line 11"/>
          <p:cNvSpPr>
            <a:spLocks noChangeShapeType="1"/>
          </p:cNvSpPr>
          <p:nvPr/>
        </p:nvSpPr>
        <p:spPr bwMode="auto">
          <a:xfrm flipV="1">
            <a:off x="1219200" y="3276600"/>
            <a:ext cx="685800" cy="381000"/>
          </a:xfrm>
          <a:prstGeom prst="line">
            <a:avLst/>
          </a:prstGeom>
          <a:noFill/>
          <a:ln w="31750">
            <a:solidFill>
              <a:schemeClr val="tx1"/>
            </a:solidFill>
            <a:round/>
            <a:headEnd/>
            <a:tailEnd type="triangle" w="med" len="med"/>
          </a:ln>
          <a:effectLst/>
        </p:spPr>
        <p:txBody>
          <a:bodyPr/>
          <a:lstStyle/>
          <a:p>
            <a:pPr>
              <a:defRPr/>
            </a:pPr>
            <a:endParaRPr lang="en-US"/>
          </a:p>
        </p:txBody>
      </p:sp>
      <p:sp>
        <p:nvSpPr>
          <p:cNvPr id="431116" name="Line 12"/>
          <p:cNvSpPr>
            <a:spLocks noChangeShapeType="1"/>
          </p:cNvSpPr>
          <p:nvPr/>
        </p:nvSpPr>
        <p:spPr bwMode="auto">
          <a:xfrm flipH="1" flipV="1">
            <a:off x="1905000" y="3429000"/>
            <a:ext cx="304800" cy="304800"/>
          </a:xfrm>
          <a:prstGeom prst="line">
            <a:avLst/>
          </a:prstGeom>
          <a:noFill/>
          <a:ln w="31750">
            <a:solidFill>
              <a:schemeClr val="tx1"/>
            </a:solidFill>
            <a:round/>
            <a:headEnd/>
            <a:tailEnd type="triangle" w="med" len="med"/>
          </a:ln>
          <a:effectLst/>
        </p:spPr>
        <p:txBody>
          <a:bodyPr/>
          <a:lstStyle/>
          <a:p>
            <a:pPr>
              <a:defRPr/>
            </a:pPr>
            <a:endParaRPr lang="en-US"/>
          </a:p>
        </p:txBody>
      </p:sp>
      <p:sp>
        <p:nvSpPr>
          <p:cNvPr id="431117" name="Text Box 13"/>
          <p:cNvSpPr txBox="1">
            <a:spLocks noChangeArrowheads="1"/>
          </p:cNvSpPr>
          <p:nvPr/>
        </p:nvSpPr>
        <p:spPr bwMode="auto">
          <a:xfrm>
            <a:off x="7086600" y="5105400"/>
            <a:ext cx="1854200" cy="822325"/>
          </a:xfrm>
          <a:prstGeom prst="rect">
            <a:avLst/>
          </a:prstGeom>
          <a:noFill/>
          <a:ln w="9525">
            <a:noFill/>
            <a:miter lim="800000"/>
            <a:headEnd/>
            <a:tailEnd/>
          </a:ln>
          <a:effectLst/>
        </p:spPr>
        <p:txBody>
          <a:bodyPr wrap="none">
            <a:spAutoFit/>
          </a:bodyPr>
          <a:lstStyle/>
          <a:p>
            <a:pPr algn="ctr">
              <a:defRPr/>
            </a:pPr>
            <a:r>
              <a:rPr lang="en-US">
                <a:effectLst>
                  <a:outerShdw blurRad="38100" dist="38100" dir="2700000" algn="tl">
                    <a:srgbClr val="FFFFFF"/>
                  </a:outerShdw>
                </a:effectLst>
              </a:rPr>
              <a:t>mantle</a:t>
            </a:r>
          </a:p>
          <a:p>
            <a:pPr algn="ctr">
              <a:defRPr/>
            </a:pPr>
            <a:r>
              <a:rPr lang="en-US">
                <a:effectLst>
                  <a:outerShdw blurRad="38100" dist="38100" dir="2700000" algn="tl">
                    <a:srgbClr val="FFFFFF"/>
                  </a:outerShdw>
                </a:effectLst>
              </a:rPr>
              <a:t>(Peridotite)</a:t>
            </a:r>
          </a:p>
        </p:txBody>
      </p:sp>
      <p:sp>
        <p:nvSpPr>
          <p:cNvPr id="431118" name="Line 14"/>
          <p:cNvSpPr>
            <a:spLocks noChangeShapeType="1"/>
          </p:cNvSpPr>
          <p:nvPr/>
        </p:nvSpPr>
        <p:spPr bwMode="auto">
          <a:xfrm flipV="1">
            <a:off x="8229600" y="4572000"/>
            <a:ext cx="304800" cy="609600"/>
          </a:xfrm>
          <a:prstGeom prst="line">
            <a:avLst/>
          </a:prstGeom>
          <a:noFill/>
          <a:ln w="31750">
            <a:solidFill>
              <a:srgbClr val="FF3300"/>
            </a:solidFill>
            <a:round/>
            <a:headEnd/>
            <a:tailEnd type="triangle" w="med" len="med"/>
          </a:ln>
          <a:effectLst/>
        </p:spPr>
        <p:txBody>
          <a:bodyPr/>
          <a:lstStyle/>
          <a:p>
            <a:pPr>
              <a:defRPr/>
            </a:pPr>
            <a:endParaRPr lang="en-US"/>
          </a:p>
        </p:txBody>
      </p:sp>
      <p:sp>
        <p:nvSpPr>
          <p:cNvPr id="431119" name="Text Box 15"/>
          <p:cNvSpPr txBox="1">
            <a:spLocks noChangeArrowheads="1"/>
          </p:cNvSpPr>
          <p:nvPr/>
        </p:nvSpPr>
        <p:spPr bwMode="auto">
          <a:xfrm>
            <a:off x="4419600" y="4267200"/>
            <a:ext cx="1854200" cy="822325"/>
          </a:xfrm>
          <a:prstGeom prst="rect">
            <a:avLst/>
          </a:prstGeom>
          <a:noFill/>
          <a:ln w="9525">
            <a:noFill/>
            <a:miter lim="800000"/>
            <a:headEnd/>
            <a:tailEnd/>
          </a:ln>
          <a:effectLst/>
        </p:spPr>
        <p:txBody>
          <a:bodyPr wrap="none">
            <a:spAutoFit/>
          </a:bodyPr>
          <a:lstStyle/>
          <a:p>
            <a:pPr algn="ctr">
              <a:defRPr/>
            </a:pPr>
            <a:r>
              <a:rPr lang="en-US">
                <a:effectLst>
                  <a:outerShdw blurRad="38100" dist="38100" dir="2700000" algn="tl">
                    <a:srgbClr val="FFFFFF"/>
                  </a:outerShdw>
                </a:effectLst>
              </a:rPr>
              <a:t>mantle</a:t>
            </a:r>
          </a:p>
          <a:p>
            <a:pPr algn="ctr">
              <a:defRPr/>
            </a:pPr>
            <a:r>
              <a:rPr lang="en-US">
                <a:effectLst>
                  <a:outerShdw blurRad="38100" dist="38100" dir="2700000" algn="tl">
                    <a:srgbClr val="FFFFFF"/>
                  </a:outerShdw>
                </a:effectLst>
              </a:rPr>
              <a:t>(Peridotite)</a:t>
            </a:r>
          </a:p>
        </p:txBody>
      </p:sp>
      <p:sp>
        <p:nvSpPr>
          <p:cNvPr id="431120" name="Text Box 16"/>
          <p:cNvSpPr txBox="1">
            <a:spLocks noChangeArrowheads="1"/>
          </p:cNvSpPr>
          <p:nvPr/>
        </p:nvSpPr>
        <p:spPr bwMode="auto">
          <a:xfrm>
            <a:off x="6988175" y="1295400"/>
            <a:ext cx="2003425" cy="457200"/>
          </a:xfrm>
          <a:prstGeom prst="rect">
            <a:avLst/>
          </a:prstGeom>
          <a:noFill/>
          <a:ln w="9525">
            <a:noFill/>
            <a:miter lim="800000"/>
            <a:headEnd/>
            <a:tailEnd/>
          </a:ln>
          <a:effectLst/>
        </p:spPr>
        <p:txBody>
          <a:bodyPr wrap="none">
            <a:spAutoFit/>
          </a:bodyPr>
          <a:lstStyle/>
          <a:p>
            <a:pPr>
              <a:defRPr/>
            </a:pPr>
            <a:r>
              <a:rPr lang="en-US">
                <a:solidFill>
                  <a:schemeClr val="tx1"/>
                </a:solidFill>
                <a:effectLst>
                  <a:outerShdw blurRad="38100" dist="38100" dir="2700000" algn="tl">
                    <a:srgbClr val="FFFFFF"/>
                  </a:outerShdw>
                </a:effectLst>
              </a:rPr>
              <a:t>Serpentinite</a:t>
            </a:r>
          </a:p>
        </p:txBody>
      </p:sp>
      <p:sp>
        <p:nvSpPr>
          <p:cNvPr id="431121" name="Line 17"/>
          <p:cNvSpPr>
            <a:spLocks noChangeShapeType="1"/>
          </p:cNvSpPr>
          <p:nvPr/>
        </p:nvSpPr>
        <p:spPr bwMode="auto">
          <a:xfrm flipV="1">
            <a:off x="8305800" y="4648200"/>
            <a:ext cx="609600" cy="533400"/>
          </a:xfrm>
          <a:prstGeom prst="line">
            <a:avLst/>
          </a:prstGeom>
          <a:noFill/>
          <a:ln w="31750">
            <a:solidFill>
              <a:srgbClr val="FF3300"/>
            </a:solidFill>
            <a:round/>
            <a:headEnd/>
            <a:tailEnd type="triangle" w="med" len="med"/>
          </a:ln>
          <a:effectLst/>
        </p:spPr>
        <p:txBody>
          <a:bodyPr/>
          <a:lstStyle/>
          <a:p>
            <a:pPr>
              <a:defRPr/>
            </a:pPr>
            <a:endParaRPr lang="en-US"/>
          </a:p>
        </p:txBody>
      </p:sp>
      <p:sp>
        <p:nvSpPr>
          <p:cNvPr id="431122" name="Line 18"/>
          <p:cNvSpPr>
            <a:spLocks noChangeShapeType="1"/>
          </p:cNvSpPr>
          <p:nvPr/>
        </p:nvSpPr>
        <p:spPr bwMode="auto">
          <a:xfrm flipH="1" flipV="1">
            <a:off x="8001000" y="4343400"/>
            <a:ext cx="152400" cy="838200"/>
          </a:xfrm>
          <a:prstGeom prst="line">
            <a:avLst/>
          </a:prstGeom>
          <a:noFill/>
          <a:ln w="31750">
            <a:solidFill>
              <a:srgbClr val="FF3300"/>
            </a:solidFill>
            <a:round/>
            <a:headEnd/>
            <a:tailEnd type="triangle" w="med" len="med"/>
          </a:ln>
          <a:effectLst/>
        </p:spPr>
        <p:txBody>
          <a:bodyPr/>
          <a:lstStyle/>
          <a:p>
            <a:pPr>
              <a:defRPr/>
            </a:pPr>
            <a:endParaRPr lang="en-US"/>
          </a:p>
        </p:txBody>
      </p:sp>
      <p:sp>
        <p:nvSpPr>
          <p:cNvPr id="431123" name="Line 19"/>
          <p:cNvSpPr>
            <a:spLocks noChangeShapeType="1"/>
          </p:cNvSpPr>
          <p:nvPr/>
        </p:nvSpPr>
        <p:spPr bwMode="auto">
          <a:xfrm>
            <a:off x="8077200" y="1752600"/>
            <a:ext cx="152400" cy="2438400"/>
          </a:xfrm>
          <a:prstGeom prst="line">
            <a:avLst/>
          </a:prstGeom>
          <a:noFill/>
          <a:ln w="31750">
            <a:solidFill>
              <a:schemeClr val="tx1"/>
            </a:solidFill>
            <a:round/>
            <a:headEnd/>
            <a:tailEnd type="triangle" w="med" len="med"/>
          </a:ln>
          <a:effectLst/>
        </p:spPr>
        <p:txBody>
          <a:bodyPr/>
          <a:lstStyle/>
          <a:p>
            <a:pPr>
              <a:defRPr/>
            </a:pPr>
            <a:endParaRPr lang="en-US">
              <a:solidFill>
                <a:schemeClr val="tx1"/>
              </a:solidFill>
            </a:endParaRPr>
          </a:p>
        </p:txBody>
      </p:sp>
      <p:sp>
        <p:nvSpPr>
          <p:cNvPr id="431124" name="Line 20"/>
          <p:cNvSpPr>
            <a:spLocks noChangeShapeType="1"/>
          </p:cNvSpPr>
          <p:nvPr/>
        </p:nvSpPr>
        <p:spPr bwMode="auto">
          <a:xfrm flipH="1">
            <a:off x="7543800" y="1752600"/>
            <a:ext cx="457200" cy="1143000"/>
          </a:xfrm>
          <a:prstGeom prst="line">
            <a:avLst/>
          </a:prstGeom>
          <a:noFill/>
          <a:ln w="31750">
            <a:solidFill>
              <a:schemeClr val="tx1"/>
            </a:solidFill>
            <a:round/>
            <a:headEnd/>
            <a:tailEnd type="triangle" w="med" len="med"/>
          </a:ln>
          <a:effectLst/>
        </p:spPr>
        <p:txBody>
          <a:bodyPr/>
          <a:lstStyle/>
          <a:p>
            <a:pPr>
              <a:defRPr/>
            </a:pPr>
            <a:endParaRPr lang="en-US">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4"/>
          <p:cNvSpPr txBox="1">
            <a:spLocks noChangeArrowheads="1"/>
          </p:cNvSpPr>
          <p:nvPr/>
        </p:nvSpPr>
        <p:spPr bwMode="auto">
          <a:xfrm>
            <a:off x="2705100" y="76200"/>
            <a:ext cx="37338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a:solidFill>
                  <a:schemeClr val="bg1"/>
                </a:solidFill>
                <a:effectLst/>
                <a:latin typeface="Arial" charset="0"/>
              </a:rPr>
              <a:t>Mantle</a:t>
            </a:r>
            <a:endParaRPr lang="en-US" sz="3200" b="1">
              <a:solidFill>
                <a:schemeClr val="bg1"/>
              </a:solidFill>
              <a:effectLst/>
              <a:latin typeface="Arial" charset="0"/>
            </a:endParaRPr>
          </a:p>
        </p:txBody>
      </p:sp>
      <p:pic>
        <p:nvPicPr>
          <p:cNvPr id="109571" name="Picture 7" descr="peridotite_2_big"/>
          <p:cNvPicPr>
            <a:picLocks noChangeAspect="1" noChangeArrowheads="1"/>
          </p:cNvPicPr>
          <p:nvPr/>
        </p:nvPicPr>
        <p:blipFill>
          <a:blip r:embed="rId3" cstate="print"/>
          <a:srcRect l="2667" r="14667" b="3465"/>
          <a:stretch>
            <a:fillRect/>
          </a:stretch>
        </p:blipFill>
        <p:spPr bwMode="auto">
          <a:xfrm>
            <a:off x="152400" y="762000"/>
            <a:ext cx="4724400" cy="3581400"/>
          </a:xfrm>
          <a:prstGeom prst="rect">
            <a:avLst/>
          </a:prstGeom>
          <a:noFill/>
          <a:ln w="9525">
            <a:noFill/>
            <a:miter lim="800000"/>
            <a:headEnd/>
            <a:tailEnd/>
          </a:ln>
        </p:spPr>
      </p:pic>
      <p:sp>
        <p:nvSpPr>
          <p:cNvPr id="408581" name="Text Box 5"/>
          <p:cNvSpPr txBox="1">
            <a:spLocks noChangeArrowheads="1"/>
          </p:cNvSpPr>
          <p:nvPr/>
        </p:nvSpPr>
        <p:spPr bwMode="auto">
          <a:xfrm>
            <a:off x="76200" y="685800"/>
            <a:ext cx="18288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a:solidFill>
                  <a:schemeClr val="bg1"/>
                </a:solidFill>
                <a:effectLst>
                  <a:outerShdw blurRad="38100" dist="38100" dir="2700000" algn="tl">
                    <a:srgbClr val="808080"/>
                  </a:outerShdw>
                </a:effectLst>
                <a:latin typeface="Arial" charset="0"/>
              </a:rPr>
              <a:t>Peridotite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705100" y="76200"/>
            <a:ext cx="37338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a:solidFill>
                  <a:schemeClr val="bg1"/>
                </a:solidFill>
                <a:effectLst/>
                <a:latin typeface="Arial" charset="0"/>
              </a:rPr>
              <a:t>Mantle</a:t>
            </a:r>
            <a:endParaRPr lang="en-US" sz="3200" b="1">
              <a:solidFill>
                <a:schemeClr val="bg1"/>
              </a:solidFill>
              <a:effectLst/>
              <a:latin typeface="Arial" charset="0"/>
            </a:endParaRPr>
          </a:p>
        </p:txBody>
      </p:sp>
      <p:pic>
        <p:nvPicPr>
          <p:cNvPr id="110595" name="Picture 3" descr="peridotite_2_big"/>
          <p:cNvPicPr>
            <a:picLocks noChangeAspect="1" noChangeArrowheads="1"/>
          </p:cNvPicPr>
          <p:nvPr/>
        </p:nvPicPr>
        <p:blipFill>
          <a:blip r:embed="rId3" cstate="print"/>
          <a:srcRect l="2667" r="14667" b="3465"/>
          <a:stretch>
            <a:fillRect/>
          </a:stretch>
        </p:blipFill>
        <p:spPr bwMode="auto">
          <a:xfrm>
            <a:off x="152400" y="762000"/>
            <a:ext cx="4724400" cy="3581400"/>
          </a:xfrm>
          <a:prstGeom prst="rect">
            <a:avLst/>
          </a:prstGeom>
          <a:noFill/>
          <a:ln w="9525">
            <a:noFill/>
            <a:miter lim="800000"/>
            <a:headEnd/>
            <a:tailEnd/>
          </a:ln>
        </p:spPr>
      </p:pic>
      <p:sp>
        <p:nvSpPr>
          <p:cNvPr id="432132" name="Text Box 4"/>
          <p:cNvSpPr txBox="1">
            <a:spLocks noChangeArrowheads="1"/>
          </p:cNvSpPr>
          <p:nvPr/>
        </p:nvSpPr>
        <p:spPr bwMode="auto">
          <a:xfrm>
            <a:off x="76200" y="685800"/>
            <a:ext cx="18288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a:solidFill>
                  <a:schemeClr val="bg1"/>
                </a:solidFill>
                <a:effectLst>
                  <a:outerShdw blurRad="38100" dist="38100" dir="2700000" algn="tl">
                    <a:srgbClr val="808080"/>
                  </a:outerShdw>
                </a:effectLst>
                <a:latin typeface="Arial" charset="0"/>
              </a:rPr>
              <a:t>Peridotite</a:t>
            </a:r>
          </a:p>
        </p:txBody>
      </p:sp>
      <p:pic>
        <p:nvPicPr>
          <p:cNvPr id="110597" name="Picture 5" descr="serpentine"/>
          <p:cNvPicPr>
            <a:picLocks noChangeAspect="1" noChangeArrowheads="1"/>
          </p:cNvPicPr>
          <p:nvPr/>
        </p:nvPicPr>
        <p:blipFill>
          <a:blip r:embed="rId4" cstate="print"/>
          <a:srcRect l="4167" t="7782"/>
          <a:stretch>
            <a:fillRect/>
          </a:stretch>
        </p:blipFill>
        <p:spPr bwMode="auto">
          <a:xfrm>
            <a:off x="3581400" y="2844800"/>
            <a:ext cx="5562600" cy="4013200"/>
          </a:xfrm>
          <a:prstGeom prst="rect">
            <a:avLst/>
          </a:prstGeom>
          <a:noFill/>
          <a:ln w="9525">
            <a:noFill/>
            <a:miter lim="800000"/>
            <a:headEnd/>
            <a:tailEnd/>
          </a:ln>
        </p:spPr>
      </p:pic>
      <p:sp>
        <p:nvSpPr>
          <p:cNvPr id="432134" name="Text Box 6"/>
          <p:cNvSpPr txBox="1">
            <a:spLocks noChangeArrowheads="1"/>
          </p:cNvSpPr>
          <p:nvPr/>
        </p:nvSpPr>
        <p:spPr bwMode="auto">
          <a:xfrm>
            <a:off x="3505200" y="28194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a:solidFill>
                  <a:schemeClr val="bg1"/>
                </a:solidFill>
                <a:effectLst>
                  <a:outerShdw blurRad="38100" dist="38100" dir="2700000" algn="tl">
                    <a:srgbClr val="808080"/>
                  </a:outerShdw>
                </a:effectLst>
                <a:latin typeface="Arial" charset="0"/>
              </a:rPr>
              <a:t>Serpentinite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83036" y="1513114"/>
            <a:ext cx="8896350" cy="3600986"/>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Wedgie composition</a:t>
            </a:r>
          </a:p>
          <a:p>
            <a:pPr marL="342900" indent="-342900">
              <a:spcBef>
                <a:spcPct val="50000"/>
              </a:spcBef>
              <a:buFontTx/>
              <a:buAutoNum type="arabicPeriod"/>
            </a:pPr>
            <a:r>
              <a:rPr lang="en-US" sz="3200" b="1" dirty="0">
                <a:solidFill>
                  <a:schemeClr val="bg1"/>
                </a:solidFill>
                <a:effectLst/>
                <a:latin typeface="Arial" charset="0"/>
              </a:rPr>
              <a:t> Turbidite (mostly greywacke)</a:t>
            </a:r>
          </a:p>
          <a:p>
            <a:pPr marL="342900" indent="-342900">
              <a:spcBef>
                <a:spcPct val="50000"/>
              </a:spcBef>
              <a:buFontTx/>
              <a:buAutoNum type="arabicPeriod"/>
            </a:pPr>
            <a:r>
              <a:rPr lang="en-US" sz="3200" b="1" dirty="0">
                <a:solidFill>
                  <a:schemeClr val="bg1"/>
                </a:solidFill>
                <a:effectLst/>
                <a:latin typeface="Arial" charset="0"/>
              </a:rPr>
              <a:t> </a:t>
            </a:r>
            <a:r>
              <a:rPr lang="en-US" sz="3200" b="1" dirty="0" err="1">
                <a:solidFill>
                  <a:schemeClr val="bg1"/>
                </a:solidFill>
                <a:effectLst/>
                <a:latin typeface="Arial" charset="0"/>
              </a:rPr>
              <a:t>Mafics</a:t>
            </a:r>
            <a:r>
              <a:rPr lang="en-US" sz="3200" b="1" dirty="0">
                <a:solidFill>
                  <a:schemeClr val="bg1"/>
                </a:solidFill>
                <a:effectLst/>
                <a:latin typeface="Arial" charset="0"/>
              </a:rPr>
              <a:t> (basalt, gabbro, basaltic debris)</a:t>
            </a:r>
          </a:p>
          <a:p>
            <a:pPr marL="342900" indent="-342900">
              <a:spcBef>
                <a:spcPct val="50000"/>
              </a:spcBef>
              <a:buFontTx/>
              <a:buAutoNum type="arabicPeriod"/>
            </a:pPr>
            <a:r>
              <a:rPr lang="en-US" sz="3200" b="1" dirty="0">
                <a:solidFill>
                  <a:schemeClr val="bg1"/>
                </a:solidFill>
                <a:effectLst/>
                <a:latin typeface="Arial" charset="0"/>
              </a:rPr>
              <a:t> </a:t>
            </a:r>
            <a:r>
              <a:rPr lang="en-US" sz="3200" b="1" dirty="0" err="1">
                <a:solidFill>
                  <a:schemeClr val="bg1"/>
                </a:solidFill>
                <a:effectLst/>
                <a:latin typeface="Arial" charset="0"/>
              </a:rPr>
              <a:t>Pelagics</a:t>
            </a:r>
            <a:r>
              <a:rPr lang="en-US" sz="3200" b="1" dirty="0">
                <a:solidFill>
                  <a:schemeClr val="bg1"/>
                </a:solidFill>
                <a:effectLst/>
                <a:latin typeface="Arial" charset="0"/>
              </a:rPr>
              <a:t> (mostly chert)</a:t>
            </a:r>
          </a:p>
          <a:p>
            <a:pPr marL="342900" indent="-342900">
              <a:spcBef>
                <a:spcPct val="50000"/>
              </a:spcBef>
              <a:buFontTx/>
              <a:buAutoNum type="arabicPeriod"/>
            </a:pPr>
            <a:r>
              <a:rPr lang="en-US" sz="3200" b="1" dirty="0">
                <a:solidFill>
                  <a:schemeClr val="bg1"/>
                </a:solidFill>
                <a:effectLst/>
                <a:latin typeface="Arial" charset="0"/>
              </a:rPr>
              <a:t> Mantle (serpentinite)</a:t>
            </a:r>
          </a:p>
        </p:txBody>
      </p:sp>
    </p:spTree>
    <p:extLst>
      <p:ext uri="{BB962C8B-B14F-4D97-AF65-F5344CB8AC3E}">
        <p14:creationId xmlns:p14="http://schemas.microsoft.com/office/powerpoint/2010/main" val="2832304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705100" y="76200"/>
            <a:ext cx="3733800" cy="641350"/>
          </a:xfrm>
          <a:prstGeom prst="rect">
            <a:avLst/>
          </a:prstGeom>
          <a:noFill/>
          <a:ln w="38100">
            <a:noFill/>
            <a:miter lim="800000"/>
            <a:headEnd/>
            <a:tailEnd/>
          </a:ln>
        </p:spPr>
        <p:txBody>
          <a:bodyPr>
            <a:spAutoFit/>
          </a:bodyPr>
          <a:lstStyle/>
          <a:p>
            <a:pPr marL="342900" indent="-342900" algn="ctr">
              <a:spcBef>
                <a:spcPct val="50000"/>
              </a:spcBef>
            </a:pPr>
            <a:r>
              <a:rPr lang="en-US" sz="3600" b="1" u="sng" dirty="0">
                <a:solidFill>
                  <a:schemeClr val="bg1"/>
                </a:solidFill>
                <a:effectLst/>
                <a:latin typeface="Arial" charset="0"/>
              </a:rPr>
              <a:t>Mantle</a:t>
            </a:r>
            <a:endParaRPr lang="en-US" sz="3200" b="1" dirty="0">
              <a:solidFill>
                <a:schemeClr val="bg1"/>
              </a:solidFill>
              <a:effectLst/>
              <a:latin typeface="Arial" charset="0"/>
            </a:endParaRPr>
          </a:p>
        </p:txBody>
      </p:sp>
      <p:pic>
        <p:nvPicPr>
          <p:cNvPr id="110595" name="Picture 3" descr="peridotite_2_big"/>
          <p:cNvPicPr>
            <a:picLocks noChangeAspect="1" noChangeArrowheads="1"/>
          </p:cNvPicPr>
          <p:nvPr/>
        </p:nvPicPr>
        <p:blipFill>
          <a:blip r:embed="rId3" cstate="print"/>
          <a:srcRect l="2667" r="14667" b="3465"/>
          <a:stretch>
            <a:fillRect/>
          </a:stretch>
        </p:blipFill>
        <p:spPr bwMode="auto">
          <a:xfrm>
            <a:off x="152400" y="762000"/>
            <a:ext cx="4724400" cy="3581400"/>
          </a:xfrm>
          <a:prstGeom prst="rect">
            <a:avLst/>
          </a:prstGeom>
          <a:noFill/>
          <a:ln w="9525">
            <a:noFill/>
            <a:miter lim="800000"/>
            <a:headEnd/>
            <a:tailEnd/>
          </a:ln>
        </p:spPr>
      </p:pic>
      <p:sp>
        <p:nvSpPr>
          <p:cNvPr id="432132" name="Text Box 4"/>
          <p:cNvSpPr txBox="1">
            <a:spLocks noChangeArrowheads="1"/>
          </p:cNvSpPr>
          <p:nvPr/>
        </p:nvSpPr>
        <p:spPr bwMode="auto">
          <a:xfrm>
            <a:off x="76200" y="685800"/>
            <a:ext cx="18288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a:solidFill>
                  <a:schemeClr val="bg1"/>
                </a:solidFill>
                <a:effectLst>
                  <a:outerShdw blurRad="38100" dist="38100" dir="2700000" algn="tl">
                    <a:srgbClr val="808080"/>
                  </a:outerShdw>
                </a:effectLst>
                <a:latin typeface="Arial" charset="0"/>
              </a:rPr>
              <a:t>Peridotite</a:t>
            </a:r>
          </a:p>
        </p:txBody>
      </p:sp>
      <p:pic>
        <p:nvPicPr>
          <p:cNvPr id="110597" name="Picture 5" descr="serpentine"/>
          <p:cNvPicPr>
            <a:picLocks noChangeAspect="1" noChangeArrowheads="1"/>
          </p:cNvPicPr>
          <p:nvPr/>
        </p:nvPicPr>
        <p:blipFill>
          <a:blip r:embed="rId4" cstate="print"/>
          <a:srcRect l="4167" t="7782"/>
          <a:stretch>
            <a:fillRect/>
          </a:stretch>
        </p:blipFill>
        <p:spPr bwMode="auto">
          <a:xfrm>
            <a:off x="3581400" y="2844800"/>
            <a:ext cx="5562600" cy="4013200"/>
          </a:xfrm>
          <a:prstGeom prst="rect">
            <a:avLst/>
          </a:prstGeom>
          <a:noFill/>
          <a:ln w="9525">
            <a:noFill/>
            <a:miter lim="800000"/>
            <a:headEnd/>
            <a:tailEnd/>
          </a:ln>
        </p:spPr>
      </p:pic>
      <p:sp>
        <p:nvSpPr>
          <p:cNvPr id="432134" name="Text Box 6"/>
          <p:cNvSpPr txBox="1">
            <a:spLocks noChangeArrowheads="1"/>
          </p:cNvSpPr>
          <p:nvPr/>
        </p:nvSpPr>
        <p:spPr bwMode="auto">
          <a:xfrm>
            <a:off x="3505200" y="28194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Serpentinite</a:t>
            </a:r>
          </a:p>
        </p:txBody>
      </p:sp>
      <p:pic>
        <p:nvPicPr>
          <p:cNvPr id="7" name="Picture 6" descr="isotherms.jpg"/>
          <p:cNvPicPr>
            <a:picLocks noChangeAspect="1"/>
          </p:cNvPicPr>
          <p:nvPr/>
        </p:nvPicPr>
        <p:blipFill>
          <a:blip r:embed="rId5" cstate="print"/>
          <a:srcRect l="6667" t="30564" r="11389" b="22714"/>
          <a:stretch>
            <a:fillRect/>
          </a:stretch>
        </p:blipFill>
        <p:spPr>
          <a:xfrm>
            <a:off x="0" y="5064938"/>
            <a:ext cx="4231625" cy="1793062"/>
          </a:xfrm>
          <a:prstGeom prst="rect">
            <a:avLst/>
          </a:prstGeom>
        </p:spPr>
      </p:pic>
      <p:pic>
        <p:nvPicPr>
          <p:cNvPr id="8" name="Picture 1" descr="cgColor no legend.tif"/>
          <p:cNvPicPr>
            <a:picLocks noChangeAspect="1"/>
          </p:cNvPicPr>
          <p:nvPr/>
        </p:nvPicPr>
        <p:blipFill>
          <a:blip r:embed="rId6" cstate="print"/>
          <a:srcRect/>
          <a:stretch>
            <a:fillRect/>
          </a:stretch>
        </p:blipFill>
        <p:spPr bwMode="auto">
          <a:xfrm>
            <a:off x="5109613" y="0"/>
            <a:ext cx="4034387" cy="2763836"/>
          </a:xfrm>
          <a:prstGeom prst="rect">
            <a:avLst/>
          </a:prstGeom>
          <a:noFill/>
          <a:ln w="9525">
            <a:noFill/>
            <a:miter lim="800000"/>
            <a:headEnd/>
            <a:tailEnd/>
          </a:ln>
        </p:spPr>
      </p:pic>
      <p:cxnSp>
        <p:nvCxnSpPr>
          <p:cNvPr id="9" name="Straight Arrow Connector 8"/>
          <p:cNvCxnSpPr/>
          <p:nvPr/>
        </p:nvCxnSpPr>
        <p:spPr bwMode="auto">
          <a:xfrm rot="5400000" flipH="1" flipV="1">
            <a:off x="5321300" y="2654300"/>
            <a:ext cx="3784600" cy="5588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1" name="Straight Arrow Connector 10"/>
          <p:cNvCxnSpPr/>
          <p:nvPr/>
        </p:nvCxnSpPr>
        <p:spPr bwMode="auto">
          <a:xfrm rot="10800000" flipV="1">
            <a:off x="3098800" y="4991100"/>
            <a:ext cx="3670300" cy="118110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p map.jpg"/>
          <p:cNvPicPr>
            <a:picLocks noChangeAspect="1"/>
          </p:cNvPicPr>
          <p:nvPr/>
        </p:nvPicPr>
        <p:blipFill>
          <a:blip r:embed="rId3" cstate="print"/>
          <a:stretch>
            <a:fillRect/>
          </a:stretch>
        </p:blipFill>
        <p:spPr>
          <a:xfrm>
            <a:off x="-117231" y="0"/>
            <a:ext cx="9378462" cy="6858000"/>
          </a:xfrm>
          <a:prstGeom prst="rect">
            <a:avLst/>
          </a:prstGeom>
        </p:spPr>
      </p:pic>
      <p:sp>
        <p:nvSpPr>
          <p:cNvPr id="3" name="Text Box 6"/>
          <p:cNvSpPr txBox="1">
            <a:spLocks noChangeArrowheads="1"/>
          </p:cNvSpPr>
          <p:nvPr/>
        </p:nvSpPr>
        <p:spPr bwMode="auto">
          <a:xfrm>
            <a:off x="4370345" y="2324709"/>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Serpentinite</a:t>
            </a:r>
          </a:p>
        </p:txBody>
      </p:sp>
      <p:sp>
        <p:nvSpPr>
          <p:cNvPr id="5" name="Text Box 6"/>
          <p:cNvSpPr txBox="1">
            <a:spLocks noChangeArrowheads="1"/>
          </p:cNvSpPr>
          <p:nvPr/>
        </p:nvSpPr>
        <p:spPr bwMode="auto">
          <a:xfrm>
            <a:off x="2514600" y="25908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Amphibolite</a:t>
            </a:r>
          </a:p>
        </p:txBody>
      </p:sp>
      <p:sp>
        <p:nvSpPr>
          <p:cNvPr id="6" name="Text Box 6"/>
          <p:cNvSpPr txBox="1">
            <a:spLocks noChangeArrowheads="1"/>
          </p:cNvSpPr>
          <p:nvPr/>
        </p:nvSpPr>
        <p:spPr bwMode="auto">
          <a:xfrm>
            <a:off x="1409700" y="33655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Greenschist</a:t>
            </a:r>
          </a:p>
        </p:txBody>
      </p:sp>
      <p:sp>
        <p:nvSpPr>
          <p:cNvPr id="7" name="Text Box 6"/>
          <p:cNvSpPr txBox="1">
            <a:spLocks noChangeArrowheads="1"/>
          </p:cNvSpPr>
          <p:nvPr/>
        </p:nvSpPr>
        <p:spPr bwMode="auto">
          <a:xfrm>
            <a:off x="-228600" y="2902808"/>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chemeClr val="bg1"/>
                </a:solidFill>
                <a:effectLst>
                  <a:outerShdw blurRad="38100" dist="38100" dir="2700000" algn="tl">
                    <a:srgbClr val="808080"/>
                  </a:outerShdw>
                </a:effectLst>
                <a:latin typeface="Arial" charset="0"/>
              </a:rPr>
              <a:t>Blueschist</a:t>
            </a:r>
          </a:p>
        </p:txBody>
      </p:sp>
      <p:pic>
        <p:nvPicPr>
          <p:cNvPr id="22" name="Picture 21" descr="isotherms.jpg"/>
          <p:cNvPicPr>
            <a:picLocks noChangeAspect="1"/>
          </p:cNvPicPr>
          <p:nvPr/>
        </p:nvPicPr>
        <p:blipFill>
          <a:blip r:embed="rId4" cstate="print"/>
          <a:srcRect l="6667" t="30564" r="11389" b="22714"/>
          <a:stretch>
            <a:fillRect/>
          </a:stretch>
        </p:blipFill>
        <p:spPr>
          <a:xfrm>
            <a:off x="4744995" y="4944340"/>
            <a:ext cx="4516236" cy="1913659"/>
          </a:xfrm>
          <a:prstGeom prst="rect">
            <a:avLst/>
          </a:prstGeom>
          <a:effectLst>
            <a:outerShdw blurRad="50800" dist="63500" dir="2700000" algn="tl" rotWithShape="0">
              <a:prstClr val="black">
                <a:alpha val="40000"/>
              </a:prstClr>
            </a:outerShdw>
          </a:effectLst>
        </p:spPr>
      </p:pic>
      <p:cxnSp>
        <p:nvCxnSpPr>
          <p:cNvPr id="4" name="Straight Arrow Connector 3"/>
          <p:cNvCxnSpPr/>
          <p:nvPr/>
        </p:nvCxnSpPr>
        <p:spPr bwMode="auto">
          <a:xfrm flipH="1" flipV="1">
            <a:off x="5105400" y="2832100"/>
            <a:ext cx="2555790" cy="314094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0" name="Straight Arrow Connector 9"/>
          <p:cNvCxnSpPr/>
          <p:nvPr/>
        </p:nvCxnSpPr>
        <p:spPr bwMode="auto">
          <a:xfrm flipH="1" flipV="1">
            <a:off x="3657600" y="3175000"/>
            <a:ext cx="3917093" cy="2966309"/>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2" name="Straight Arrow Connector 11"/>
          <p:cNvCxnSpPr/>
          <p:nvPr/>
        </p:nvCxnSpPr>
        <p:spPr bwMode="auto">
          <a:xfrm flipH="1" flipV="1">
            <a:off x="2582562" y="3867665"/>
            <a:ext cx="5128055" cy="2473675"/>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3" name="Straight Arrow Connector 12"/>
          <p:cNvCxnSpPr/>
          <p:nvPr/>
        </p:nvCxnSpPr>
        <p:spPr bwMode="auto">
          <a:xfrm flipH="1" flipV="1">
            <a:off x="271849" y="3398108"/>
            <a:ext cx="7376984" cy="3052120"/>
          </a:xfrm>
          <a:prstGeom prst="straightConnector1">
            <a:avLst/>
          </a:prstGeom>
          <a:solidFill>
            <a:schemeClr val="accent1"/>
          </a:solidFill>
          <a:ln w="4445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therms.jpg"/>
          <p:cNvPicPr>
            <a:picLocks noChangeAspect="1"/>
          </p:cNvPicPr>
          <p:nvPr/>
        </p:nvPicPr>
        <p:blipFill>
          <a:blip r:embed="rId3" cstate="print"/>
          <a:stretch>
            <a:fillRect/>
          </a:stretch>
        </p:blipFill>
        <p:spPr>
          <a:xfrm>
            <a:off x="0" y="31254"/>
            <a:ext cx="9144000" cy="679549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0" y="1790700"/>
            <a:ext cx="7581900" cy="50673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133850" y="165100"/>
            <a:ext cx="5010150" cy="1962150"/>
          </a:xfrm>
          <a:prstGeom prst="rect">
            <a:avLst/>
          </a:prstGeom>
          <a:noFill/>
          <a:ln w="9525">
            <a:noFill/>
            <a:miter lim="800000"/>
            <a:headEnd/>
            <a:tailEnd/>
          </a:ln>
        </p:spPr>
      </p:pic>
      <p:sp>
        <p:nvSpPr>
          <p:cNvPr id="39" name="TextBox 38"/>
          <p:cNvSpPr txBox="1"/>
          <p:nvPr/>
        </p:nvSpPr>
        <p:spPr>
          <a:xfrm>
            <a:off x="673100" y="241301"/>
            <a:ext cx="2781300" cy="830997"/>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808080"/>
                  </a:outerShdw>
                </a:effectLst>
                <a:latin typeface="Arial" charset="0"/>
              </a:rPr>
              <a:t>Diagrams from Grove et al, 2006</a:t>
            </a:r>
            <a:endPar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0" y="1790700"/>
            <a:ext cx="7581900" cy="50673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133850" y="165100"/>
            <a:ext cx="5010150" cy="1962150"/>
          </a:xfrm>
          <a:prstGeom prst="rect">
            <a:avLst/>
          </a:prstGeom>
          <a:noFill/>
          <a:ln w="9525">
            <a:noFill/>
            <a:miter lim="800000"/>
            <a:headEnd/>
            <a:tailEnd/>
          </a:ln>
        </p:spPr>
      </p:pic>
      <p:sp>
        <p:nvSpPr>
          <p:cNvPr id="6" name="Text Box 6"/>
          <p:cNvSpPr txBox="1">
            <a:spLocks noChangeArrowheads="1"/>
          </p:cNvSpPr>
          <p:nvPr/>
        </p:nvSpPr>
        <p:spPr bwMode="auto">
          <a:xfrm>
            <a:off x="3695700" y="-127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rgbClr val="FF0000"/>
                </a:solidFill>
                <a:effectLst>
                  <a:outerShdw blurRad="38100" dist="38100" dir="2700000" algn="tl">
                    <a:srgbClr val="808080"/>
                  </a:outerShdw>
                </a:effectLst>
                <a:latin typeface="Arial" charset="0"/>
              </a:rPr>
              <a:t>120-115 Ma</a:t>
            </a:r>
          </a:p>
        </p:txBody>
      </p:sp>
      <p:cxnSp>
        <p:nvCxnSpPr>
          <p:cNvPr id="7" name="Straight Arrow Connector 6"/>
          <p:cNvCxnSpPr/>
          <p:nvPr/>
        </p:nvCxnSpPr>
        <p:spPr bwMode="auto">
          <a:xfrm>
            <a:off x="5676900" y="228600"/>
            <a:ext cx="1511300" cy="304800"/>
          </a:xfrm>
          <a:prstGeom prst="straightConnector1">
            <a:avLst/>
          </a:prstGeom>
          <a:solidFill>
            <a:schemeClr val="accent1"/>
          </a:solidFill>
          <a:ln w="444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10" name="Straight Arrow Connector 9"/>
          <p:cNvCxnSpPr/>
          <p:nvPr/>
        </p:nvCxnSpPr>
        <p:spPr bwMode="auto">
          <a:xfrm>
            <a:off x="5651500" y="368300"/>
            <a:ext cx="1460500" cy="609600"/>
          </a:xfrm>
          <a:prstGeom prst="straightConnector1">
            <a:avLst/>
          </a:prstGeom>
          <a:solidFill>
            <a:schemeClr val="accent1"/>
          </a:solidFill>
          <a:ln w="444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17" name="Text Box 6"/>
          <p:cNvSpPr txBox="1">
            <a:spLocks noChangeArrowheads="1"/>
          </p:cNvSpPr>
          <p:nvPr/>
        </p:nvSpPr>
        <p:spPr bwMode="auto">
          <a:xfrm>
            <a:off x="6286500" y="2603500"/>
            <a:ext cx="2057400" cy="457200"/>
          </a:xfrm>
          <a:prstGeom prst="rect">
            <a:avLst/>
          </a:prstGeom>
          <a:noFill/>
          <a:ln w="38100">
            <a:noFill/>
            <a:miter lim="800000"/>
            <a:headEnd/>
            <a:tailEnd/>
          </a:ln>
          <a:effectLst/>
        </p:spPr>
        <p:txBody>
          <a:bodyPr>
            <a:spAutoFit/>
          </a:bodyPr>
          <a:lstStyle/>
          <a:p>
            <a:pPr marL="342900" indent="-342900" algn="ctr">
              <a:spcBef>
                <a:spcPct val="50000"/>
              </a:spcBef>
              <a:defRPr/>
            </a:pPr>
            <a:r>
              <a:rPr lang="en-US" b="1" dirty="0">
                <a:solidFill>
                  <a:srgbClr val="FF0000"/>
                </a:solidFill>
                <a:effectLst>
                  <a:outerShdw blurRad="38100" dist="38100" dir="2700000" algn="tl">
                    <a:srgbClr val="808080"/>
                  </a:outerShdw>
                </a:effectLst>
                <a:latin typeface="Arial" charset="0"/>
              </a:rPr>
              <a:t>100-95 Ma</a:t>
            </a:r>
          </a:p>
        </p:txBody>
      </p:sp>
      <p:cxnSp>
        <p:nvCxnSpPr>
          <p:cNvPr id="18" name="Straight Arrow Connector 17"/>
          <p:cNvCxnSpPr/>
          <p:nvPr/>
        </p:nvCxnSpPr>
        <p:spPr bwMode="auto">
          <a:xfrm rot="16200000" flipV="1">
            <a:off x="6648450" y="2012950"/>
            <a:ext cx="1231900" cy="50800"/>
          </a:xfrm>
          <a:prstGeom prst="straightConnector1">
            <a:avLst/>
          </a:prstGeom>
          <a:solidFill>
            <a:schemeClr val="accent1"/>
          </a:solidFill>
          <a:ln w="444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cxnSp>
        <p:nvCxnSpPr>
          <p:cNvPr id="21" name="Straight Arrow Connector 20"/>
          <p:cNvCxnSpPr/>
          <p:nvPr/>
        </p:nvCxnSpPr>
        <p:spPr bwMode="auto">
          <a:xfrm rot="5400000">
            <a:off x="5118100" y="749300"/>
            <a:ext cx="723900" cy="88900"/>
          </a:xfrm>
          <a:prstGeom prst="straightConnector1">
            <a:avLst/>
          </a:prstGeom>
          <a:solidFill>
            <a:schemeClr val="accent1"/>
          </a:solidFill>
          <a:ln w="4445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therms.jpg"/>
          <p:cNvPicPr>
            <a:picLocks noChangeAspect="1"/>
          </p:cNvPicPr>
          <p:nvPr/>
        </p:nvPicPr>
        <p:blipFill>
          <a:blip r:embed="rId3" cstate="print"/>
          <a:stretch>
            <a:fillRect/>
          </a:stretch>
        </p:blipFill>
        <p:spPr>
          <a:xfrm>
            <a:off x="0" y="31254"/>
            <a:ext cx="9144000" cy="6795492"/>
          </a:xfrm>
          <a:prstGeom prst="rect">
            <a:avLst/>
          </a:prstGeom>
        </p:spPr>
      </p:pic>
      <p:sp>
        <p:nvSpPr>
          <p:cNvPr id="4" name="Left Arrow 3"/>
          <p:cNvSpPr/>
          <p:nvPr/>
        </p:nvSpPr>
        <p:spPr bwMode="auto">
          <a:xfrm rot="18215019">
            <a:off x="4406900" y="3543299"/>
            <a:ext cx="1574800" cy="850900"/>
          </a:xfrm>
          <a:prstGeom prst="leftArrow">
            <a:avLst/>
          </a:prstGeom>
          <a:solidFill>
            <a:srgbClr val="FF0000">
              <a:alpha val="71000"/>
            </a:srgb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itchFamily="34" charset="0"/>
              </a:rPr>
              <a:t>HEAT</a:t>
            </a:r>
          </a:p>
        </p:txBody>
      </p:sp>
      <p:sp>
        <p:nvSpPr>
          <p:cNvPr id="5" name="Left Arrow 4"/>
          <p:cNvSpPr/>
          <p:nvPr/>
        </p:nvSpPr>
        <p:spPr bwMode="auto">
          <a:xfrm rot="18215019">
            <a:off x="6428274" y="4367497"/>
            <a:ext cx="1394990" cy="850900"/>
          </a:xfrm>
          <a:prstGeom prst="leftArrow">
            <a:avLst/>
          </a:prstGeom>
          <a:solidFill>
            <a:srgbClr val="FF0000">
              <a:alpha val="71000"/>
            </a:srgb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itchFamily="34" charset="0"/>
              </a:rPr>
              <a:t>HEAT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otherms.jpg"/>
          <p:cNvPicPr>
            <a:picLocks noChangeAspect="1"/>
          </p:cNvPicPr>
          <p:nvPr/>
        </p:nvPicPr>
        <p:blipFill>
          <a:blip r:embed="rId3" cstate="print"/>
          <a:stretch>
            <a:fillRect/>
          </a:stretch>
        </p:blipFill>
        <p:spPr>
          <a:xfrm>
            <a:off x="0" y="31254"/>
            <a:ext cx="9144000" cy="6795492"/>
          </a:xfrm>
          <a:prstGeom prst="rect">
            <a:avLst/>
          </a:prstGeom>
        </p:spPr>
      </p:pic>
      <p:sp>
        <p:nvSpPr>
          <p:cNvPr id="7" name="Freeform 6"/>
          <p:cNvSpPr/>
          <p:nvPr/>
        </p:nvSpPr>
        <p:spPr bwMode="auto">
          <a:xfrm>
            <a:off x="546100" y="5803900"/>
            <a:ext cx="8470900" cy="1003300"/>
          </a:xfrm>
          <a:custGeom>
            <a:avLst/>
            <a:gdLst>
              <a:gd name="connsiteX0" fmla="*/ 0 w 8470900"/>
              <a:gd name="connsiteY0" fmla="*/ 0 h 876300"/>
              <a:gd name="connsiteX1" fmla="*/ 0 w 8470900"/>
              <a:gd name="connsiteY1" fmla="*/ 850900 h 876300"/>
              <a:gd name="connsiteX2" fmla="*/ 3060700 w 8470900"/>
              <a:gd name="connsiteY2" fmla="*/ 876300 h 876300"/>
              <a:gd name="connsiteX3" fmla="*/ 3060700 w 8470900"/>
              <a:gd name="connsiteY3" fmla="*/ 596900 h 876300"/>
              <a:gd name="connsiteX4" fmla="*/ 8470900 w 8470900"/>
              <a:gd name="connsiteY4" fmla="*/ 609600 h 876300"/>
              <a:gd name="connsiteX5" fmla="*/ 8470900 w 8470900"/>
              <a:gd name="connsiteY5" fmla="*/ 63500 h 876300"/>
              <a:gd name="connsiteX6" fmla="*/ 6883400 w 8470900"/>
              <a:gd name="connsiteY6" fmla="*/ 63500 h 876300"/>
              <a:gd name="connsiteX7" fmla="*/ 6883400 w 8470900"/>
              <a:gd name="connsiteY7" fmla="*/ 292100 h 876300"/>
              <a:gd name="connsiteX8" fmla="*/ 3149600 w 8470900"/>
              <a:gd name="connsiteY8" fmla="*/ 292100 h 876300"/>
              <a:gd name="connsiteX9" fmla="*/ 3149600 w 8470900"/>
              <a:gd name="connsiteY9" fmla="*/ 38100 h 876300"/>
              <a:gd name="connsiteX10" fmla="*/ 0 w 8470900"/>
              <a:gd name="connsiteY10" fmla="*/ 0 h 876300"/>
              <a:gd name="connsiteX0" fmla="*/ 0 w 8470900"/>
              <a:gd name="connsiteY0" fmla="*/ 0 h 876300"/>
              <a:gd name="connsiteX1" fmla="*/ 0 w 8470900"/>
              <a:gd name="connsiteY1" fmla="*/ 850900 h 876300"/>
              <a:gd name="connsiteX2" fmla="*/ 3060700 w 8470900"/>
              <a:gd name="connsiteY2" fmla="*/ 876300 h 876300"/>
              <a:gd name="connsiteX3" fmla="*/ 3060700 w 8470900"/>
              <a:gd name="connsiteY3" fmla="*/ 596900 h 876300"/>
              <a:gd name="connsiteX4" fmla="*/ 8470900 w 8470900"/>
              <a:gd name="connsiteY4" fmla="*/ 609600 h 876300"/>
              <a:gd name="connsiteX5" fmla="*/ 8470900 w 8470900"/>
              <a:gd name="connsiteY5" fmla="*/ 63500 h 876300"/>
              <a:gd name="connsiteX6" fmla="*/ 6858000 w 8470900"/>
              <a:gd name="connsiteY6" fmla="*/ 25400 h 876300"/>
              <a:gd name="connsiteX7" fmla="*/ 6883400 w 8470900"/>
              <a:gd name="connsiteY7" fmla="*/ 292100 h 876300"/>
              <a:gd name="connsiteX8" fmla="*/ 3149600 w 8470900"/>
              <a:gd name="connsiteY8" fmla="*/ 292100 h 876300"/>
              <a:gd name="connsiteX9" fmla="*/ 3149600 w 8470900"/>
              <a:gd name="connsiteY9" fmla="*/ 38100 h 876300"/>
              <a:gd name="connsiteX10" fmla="*/ 0 w 8470900"/>
              <a:gd name="connsiteY10" fmla="*/ 0 h 876300"/>
              <a:gd name="connsiteX0" fmla="*/ 0 w 8470900"/>
              <a:gd name="connsiteY0" fmla="*/ 0 h 876300"/>
              <a:gd name="connsiteX1" fmla="*/ 0 w 8470900"/>
              <a:gd name="connsiteY1" fmla="*/ 850900 h 876300"/>
              <a:gd name="connsiteX2" fmla="*/ 3060700 w 8470900"/>
              <a:gd name="connsiteY2" fmla="*/ 876300 h 876300"/>
              <a:gd name="connsiteX3" fmla="*/ 3060700 w 8470900"/>
              <a:gd name="connsiteY3" fmla="*/ 596900 h 876300"/>
              <a:gd name="connsiteX4" fmla="*/ 8470900 w 8470900"/>
              <a:gd name="connsiteY4" fmla="*/ 609600 h 876300"/>
              <a:gd name="connsiteX5" fmla="*/ 8318500 w 8470900"/>
              <a:gd name="connsiteY5" fmla="*/ 0 h 876300"/>
              <a:gd name="connsiteX6" fmla="*/ 6858000 w 8470900"/>
              <a:gd name="connsiteY6" fmla="*/ 25400 h 876300"/>
              <a:gd name="connsiteX7" fmla="*/ 6883400 w 8470900"/>
              <a:gd name="connsiteY7" fmla="*/ 292100 h 876300"/>
              <a:gd name="connsiteX8" fmla="*/ 3149600 w 8470900"/>
              <a:gd name="connsiteY8" fmla="*/ 292100 h 876300"/>
              <a:gd name="connsiteX9" fmla="*/ 3149600 w 8470900"/>
              <a:gd name="connsiteY9" fmla="*/ 38100 h 876300"/>
              <a:gd name="connsiteX10" fmla="*/ 0 w 8470900"/>
              <a:gd name="connsiteY10" fmla="*/ 0 h 876300"/>
              <a:gd name="connsiteX0" fmla="*/ 0 w 8470900"/>
              <a:gd name="connsiteY0" fmla="*/ 76200 h 952500"/>
              <a:gd name="connsiteX1" fmla="*/ 0 w 8470900"/>
              <a:gd name="connsiteY1" fmla="*/ 927100 h 952500"/>
              <a:gd name="connsiteX2" fmla="*/ 3060700 w 8470900"/>
              <a:gd name="connsiteY2" fmla="*/ 952500 h 952500"/>
              <a:gd name="connsiteX3" fmla="*/ 3060700 w 8470900"/>
              <a:gd name="connsiteY3" fmla="*/ 673100 h 952500"/>
              <a:gd name="connsiteX4" fmla="*/ 8470900 w 8470900"/>
              <a:gd name="connsiteY4" fmla="*/ 685800 h 952500"/>
              <a:gd name="connsiteX5" fmla="*/ 8445500 w 8470900"/>
              <a:gd name="connsiteY5" fmla="*/ 0 h 952500"/>
              <a:gd name="connsiteX6" fmla="*/ 6858000 w 8470900"/>
              <a:gd name="connsiteY6" fmla="*/ 101600 h 952500"/>
              <a:gd name="connsiteX7" fmla="*/ 6883400 w 8470900"/>
              <a:gd name="connsiteY7" fmla="*/ 368300 h 952500"/>
              <a:gd name="connsiteX8" fmla="*/ 3149600 w 8470900"/>
              <a:gd name="connsiteY8" fmla="*/ 368300 h 952500"/>
              <a:gd name="connsiteX9" fmla="*/ 3149600 w 8470900"/>
              <a:gd name="connsiteY9" fmla="*/ 114300 h 952500"/>
              <a:gd name="connsiteX10" fmla="*/ 0 w 8470900"/>
              <a:gd name="connsiteY10" fmla="*/ 76200 h 952500"/>
              <a:gd name="connsiteX0" fmla="*/ 0 w 8470900"/>
              <a:gd name="connsiteY0" fmla="*/ 76200 h 952500"/>
              <a:gd name="connsiteX1" fmla="*/ 0 w 8470900"/>
              <a:gd name="connsiteY1" fmla="*/ 927100 h 952500"/>
              <a:gd name="connsiteX2" fmla="*/ 3060700 w 8470900"/>
              <a:gd name="connsiteY2" fmla="*/ 952500 h 952500"/>
              <a:gd name="connsiteX3" fmla="*/ 3060700 w 8470900"/>
              <a:gd name="connsiteY3" fmla="*/ 673100 h 952500"/>
              <a:gd name="connsiteX4" fmla="*/ 8470900 w 8470900"/>
              <a:gd name="connsiteY4" fmla="*/ 685800 h 952500"/>
              <a:gd name="connsiteX5" fmla="*/ 8445500 w 8470900"/>
              <a:gd name="connsiteY5" fmla="*/ 0 h 952500"/>
              <a:gd name="connsiteX6" fmla="*/ 6896100 w 8470900"/>
              <a:gd name="connsiteY6" fmla="*/ 0 h 952500"/>
              <a:gd name="connsiteX7" fmla="*/ 6883400 w 8470900"/>
              <a:gd name="connsiteY7" fmla="*/ 368300 h 952500"/>
              <a:gd name="connsiteX8" fmla="*/ 3149600 w 8470900"/>
              <a:gd name="connsiteY8" fmla="*/ 368300 h 952500"/>
              <a:gd name="connsiteX9" fmla="*/ 3149600 w 8470900"/>
              <a:gd name="connsiteY9" fmla="*/ 114300 h 952500"/>
              <a:gd name="connsiteX10" fmla="*/ 0 w 8470900"/>
              <a:gd name="connsiteY10" fmla="*/ 76200 h 952500"/>
              <a:gd name="connsiteX0" fmla="*/ 0 w 8470900"/>
              <a:gd name="connsiteY0" fmla="*/ 76200 h 952500"/>
              <a:gd name="connsiteX1" fmla="*/ 0 w 8470900"/>
              <a:gd name="connsiteY1" fmla="*/ 927100 h 952500"/>
              <a:gd name="connsiteX2" fmla="*/ 3060700 w 8470900"/>
              <a:gd name="connsiteY2" fmla="*/ 952500 h 952500"/>
              <a:gd name="connsiteX3" fmla="*/ 3060700 w 8470900"/>
              <a:gd name="connsiteY3" fmla="*/ 673100 h 952500"/>
              <a:gd name="connsiteX4" fmla="*/ 8470900 w 8470900"/>
              <a:gd name="connsiteY4" fmla="*/ 685800 h 952500"/>
              <a:gd name="connsiteX5" fmla="*/ 8445500 w 8470900"/>
              <a:gd name="connsiteY5" fmla="*/ 0 h 952500"/>
              <a:gd name="connsiteX6" fmla="*/ 6896100 w 8470900"/>
              <a:gd name="connsiteY6" fmla="*/ 0 h 952500"/>
              <a:gd name="connsiteX7" fmla="*/ 6883400 w 8470900"/>
              <a:gd name="connsiteY7" fmla="*/ 368300 h 952500"/>
              <a:gd name="connsiteX8" fmla="*/ 3149600 w 8470900"/>
              <a:gd name="connsiteY8" fmla="*/ 368300 h 952500"/>
              <a:gd name="connsiteX9" fmla="*/ 3136900 w 8470900"/>
              <a:gd name="connsiteY9" fmla="*/ 0 h 952500"/>
              <a:gd name="connsiteX10" fmla="*/ 0 w 8470900"/>
              <a:gd name="connsiteY10" fmla="*/ 76200 h 952500"/>
              <a:gd name="connsiteX0" fmla="*/ 0 w 8470900"/>
              <a:gd name="connsiteY0" fmla="*/ 0 h 1003300"/>
              <a:gd name="connsiteX1" fmla="*/ 0 w 8470900"/>
              <a:gd name="connsiteY1" fmla="*/ 977900 h 1003300"/>
              <a:gd name="connsiteX2" fmla="*/ 3060700 w 8470900"/>
              <a:gd name="connsiteY2" fmla="*/ 1003300 h 1003300"/>
              <a:gd name="connsiteX3" fmla="*/ 3060700 w 8470900"/>
              <a:gd name="connsiteY3" fmla="*/ 723900 h 1003300"/>
              <a:gd name="connsiteX4" fmla="*/ 8470900 w 8470900"/>
              <a:gd name="connsiteY4" fmla="*/ 736600 h 1003300"/>
              <a:gd name="connsiteX5" fmla="*/ 8445500 w 8470900"/>
              <a:gd name="connsiteY5" fmla="*/ 50800 h 1003300"/>
              <a:gd name="connsiteX6" fmla="*/ 6896100 w 8470900"/>
              <a:gd name="connsiteY6" fmla="*/ 50800 h 1003300"/>
              <a:gd name="connsiteX7" fmla="*/ 6883400 w 8470900"/>
              <a:gd name="connsiteY7" fmla="*/ 419100 h 1003300"/>
              <a:gd name="connsiteX8" fmla="*/ 3149600 w 8470900"/>
              <a:gd name="connsiteY8" fmla="*/ 419100 h 1003300"/>
              <a:gd name="connsiteX9" fmla="*/ 3136900 w 8470900"/>
              <a:gd name="connsiteY9" fmla="*/ 50800 h 1003300"/>
              <a:gd name="connsiteX10" fmla="*/ 0 w 8470900"/>
              <a:gd name="connsiteY10" fmla="*/ 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70900" h="1003300">
                <a:moveTo>
                  <a:pt x="0" y="0"/>
                </a:moveTo>
                <a:lnTo>
                  <a:pt x="0" y="977900"/>
                </a:lnTo>
                <a:lnTo>
                  <a:pt x="3060700" y="1003300"/>
                </a:lnTo>
                <a:lnTo>
                  <a:pt x="3060700" y="723900"/>
                </a:lnTo>
                <a:lnTo>
                  <a:pt x="8470900" y="736600"/>
                </a:lnTo>
                <a:lnTo>
                  <a:pt x="8445500" y="50800"/>
                </a:lnTo>
                <a:lnTo>
                  <a:pt x="6896100" y="50800"/>
                </a:lnTo>
                <a:lnTo>
                  <a:pt x="6883400" y="419100"/>
                </a:lnTo>
                <a:lnTo>
                  <a:pt x="3149600" y="419100"/>
                </a:lnTo>
                <a:lnTo>
                  <a:pt x="3136900" y="50800"/>
                </a:lnTo>
                <a:lnTo>
                  <a:pt x="0" y="0"/>
                </a:lnTo>
                <a:close/>
              </a:path>
            </a:pathLst>
          </a:custGeom>
          <a:solidFill>
            <a:schemeClr val="bg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cxnSp>
        <p:nvCxnSpPr>
          <p:cNvPr id="9" name="Straight Connector 8"/>
          <p:cNvCxnSpPr/>
          <p:nvPr/>
        </p:nvCxnSpPr>
        <p:spPr bwMode="auto">
          <a:xfrm>
            <a:off x="3733800" y="6197600"/>
            <a:ext cx="3695700" cy="127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03275" y="2362200"/>
            <a:ext cx="7537450" cy="2133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Left Arrow 2"/>
          <p:cNvSpPr/>
          <p:nvPr/>
        </p:nvSpPr>
        <p:spPr bwMode="auto">
          <a:xfrm rot="16200000">
            <a:off x="1390651" y="1752599"/>
            <a:ext cx="806449" cy="628650"/>
          </a:xfrm>
          <a:prstGeom prst="leftArrow">
            <a:avLst/>
          </a:prstGeom>
          <a:solidFill>
            <a:srgbClr val="FF0000">
              <a:alpha val="71000"/>
            </a:srgb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803275" y="2438400"/>
            <a:ext cx="7537450" cy="1981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 name="Left Arrow 2"/>
          <p:cNvSpPr/>
          <p:nvPr/>
        </p:nvSpPr>
        <p:spPr bwMode="auto">
          <a:xfrm rot="16200000">
            <a:off x="2508252" y="1879599"/>
            <a:ext cx="806449" cy="628650"/>
          </a:xfrm>
          <a:prstGeom prst="leftArrow">
            <a:avLst/>
          </a:prstGeom>
          <a:solidFill>
            <a:srgbClr val="FF0000">
              <a:alpha val="71000"/>
            </a:srgb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806450" y="2454275"/>
            <a:ext cx="7531100" cy="194945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616669" y="1216552"/>
            <a:ext cx="2979148" cy="4339650"/>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Assumption</a:t>
            </a:r>
          </a:p>
          <a:p>
            <a:pPr marL="342900" indent="-342900" algn="ctr">
              <a:spcBef>
                <a:spcPct val="50000"/>
              </a:spcBef>
            </a:pPr>
            <a:r>
              <a:rPr lang="en-US" sz="3200" b="1" dirty="0">
                <a:solidFill>
                  <a:schemeClr val="bg1"/>
                </a:solidFill>
                <a:effectLst/>
                <a:latin typeface="Arial" charset="0"/>
              </a:rPr>
              <a:t>Turbidite </a:t>
            </a:r>
          </a:p>
          <a:p>
            <a:pPr algn="ctr">
              <a:spcBef>
                <a:spcPct val="50000"/>
              </a:spcBef>
            </a:pPr>
            <a:r>
              <a:rPr lang="en-US" sz="3200" b="1" dirty="0" err="1">
                <a:solidFill>
                  <a:schemeClr val="bg1"/>
                </a:solidFill>
                <a:effectLst/>
                <a:latin typeface="Arial" charset="0"/>
              </a:rPr>
              <a:t>Mafics</a:t>
            </a:r>
            <a:endParaRPr lang="en-US" sz="3200" b="1" dirty="0">
              <a:solidFill>
                <a:schemeClr val="bg1"/>
              </a:solidFill>
              <a:effectLst/>
              <a:latin typeface="Arial" charset="0"/>
            </a:endParaRPr>
          </a:p>
          <a:p>
            <a:pPr algn="ctr">
              <a:spcBef>
                <a:spcPct val="50000"/>
              </a:spcBef>
            </a:pPr>
            <a:r>
              <a:rPr lang="en-US" sz="3200" b="1" dirty="0" err="1">
                <a:solidFill>
                  <a:schemeClr val="bg1"/>
                </a:solidFill>
                <a:effectLst/>
                <a:latin typeface="Arial" charset="0"/>
              </a:rPr>
              <a:t>Pelagics</a:t>
            </a:r>
            <a:endParaRPr lang="en-US" sz="3200" b="1" dirty="0">
              <a:solidFill>
                <a:schemeClr val="bg1"/>
              </a:solidFill>
              <a:effectLst/>
              <a:latin typeface="Arial" charset="0"/>
            </a:endParaRPr>
          </a:p>
          <a:p>
            <a:pPr algn="ctr">
              <a:spcBef>
                <a:spcPct val="50000"/>
              </a:spcBef>
            </a:pPr>
            <a:r>
              <a:rPr lang="en-US" sz="3200" b="1" dirty="0">
                <a:solidFill>
                  <a:schemeClr val="bg1"/>
                </a:solidFill>
                <a:effectLst/>
                <a:latin typeface="Arial" charset="0"/>
              </a:rPr>
              <a:t> Mantle </a:t>
            </a:r>
          </a:p>
          <a:p>
            <a:pPr>
              <a:spcBef>
                <a:spcPct val="50000"/>
              </a:spcBef>
            </a:pPr>
            <a:endParaRPr lang="en-US" sz="3200" b="1" dirty="0">
              <a:solidFill>
                <a:schemeClr val="bg1"/>
              </a:solidFill>
              <a:effectLst/>
              <a:latin typeface="Arial" charset="0"/>
            </a:endParaRPr>
          </a:p>
        </p:txBody>
      </p:sp>
      <p:sp>
        <p:nvSpPr>
          <p:cNvPr id="3" name="Text Box 2"/>
          <p:cNvSpPr txBox="1">
            <a:spLocks noChangeArrowheads="1"/>
          </p:cNvSpPr>
          <p:nvPr/>
        </p:nvSpPr>
        <p:spPr bwMode="auto">
          <a:xfrm>
            <a:off x="5597611" y="1216552"/>
            <a:ext cx="2302476" cy="4339650"/>
          </a:xfrm>
          <a:prstGeom prst="rect">
            <a:avLst/>
          </a:prstGeom>
          <a:noFill/>
          <a:ln w="38100">
            <a:noFill/>
            <a:miter lim="800000"/>
            <a:headEnd/>
            <a:tailEnd/>
          </a:ln>
        </p:spPr>
        <p:txBody>
          <a:bodyPr wrap="square">
            <a:spAutoFit/>
          </a:bodyPr>
          <a:lstStyle/>
          <a:p>
            <a:pPr marL="342900" indent="-342900" algn="ctr">
              <a:spcBef>
                <a:spcPct val="50000"/>
              </a:spcBef>
            </a:pPr>
            <a:r>
              <a:rPr lang="en-US" sz="3600" b="1" u="sng" dirty="0">
                <a:solidFill>
                  <a:schemeClr val="bg1"/>
                </a:solidFill>
                <a:effectLst/>
                <a:latin typeface="Arial" charset="0"/>
              </a:rPr>
              <a:t>Reality</a:t>
            </a:r>
          </a:p>
          <a:p>
            <a:pPr marL="342900" indent="-342900" algn="ctr">
              <a:spcBef>
                <a:spcPct val="50000"/>
              </a:spcBef>
            </a:pPr>
            <a:r>
              <a:rPr lang="en-US" sz="3200" b="1" dirty="0">
                <a:solidFill>
                  <a:schemeClr val="bg1"/>
                </a:solidFill>
                <a:effectLst/>
                <a:latin typeface="Arial" charset="0"/>
              </a:rPr>
              <a:t>Turbidite </a:t>
            </a:r>
          </a:p>
          <a:p>
            <a:pPr algn="ctr">
              <a:spcBef>
                <a:spcPct val="50000"/>
              </a:spcBef>
            </a:pPr>
            <a:r>
              <a:rPr lang="en-US" sz="3200" b="1" dirty="0" err="1">
                <a:solidFill>
                  <a:schemeClr val="bg1"/>
                </a:solidFill>
                <a:effectLst/>
                <a:latin typeface="Arial" charset="0"/>
              </a:rPr>
              <a:t>Mafics</a:t>
            </a:r>
            <a:endParaRPr lang="en-US" sz="3200" b="1" dirty="0">
              <a:solidFill>
                <a:schemeClr val="bg1"/>
              </a:solidFill>
              <a:effectLst/>
              <a:latin typeface="Arial" charset="0"/>
            </a:endParaRPr>
          </a:p>
          <a:p>
            <a:pPr algn="ctr">
              <a:spcBef>
                <a:spcPct val="50000"/>
              </a:spcBef>
            </a:pPr>
            <a:r>
              <a:rPr lang="en-US" sz="3200" b="1" dirty="0" err="1">
                <a:solidFill>
                  <a:schemeClr val="bg1"/>
                </a:solidFill>
                <a:effectLst/>
                <a:latin typeface="Arial" charset="0"/>
              </a:rPr>
              <a:t>Pelagics</a:t>
            </a:r>
            <a:endParaRPr lang="en-US" sz="3200" b="1" dirty="0">
              <a:solidFill>
                <a:schemeClr val="bg1"/>
              </a:solidFill>
              <a:effectLst/>
              <a:latin typeface="Arial" charset="0"/>
            </a:endParaRPr>
          </a:p>
          <a:p>
            <a:pPr algn="ctr">
              <a:spcBef>
                <a:spcPct val="50000"/>
              </a:spcBef>
            </a:pPr>
            <a:r>
              <a:rPr lang="en-US" sz="3200" b="1" dirty="0">
                <a:solidFill>
                  <a:schemeClr val="bg1"/>
                </a:solidFill>
                <a:effectLst/>
                <a:latin typeface="Arial" charset="0"/>
              </a:rPr>
              <a:t> Mantle </a:t>
            </a:r>
          </a:p>
          <a:p>
            <a:pPr>
              <a:spcBef>
                <a:spcPct val="50000"/>
              </a:spcBef>
            </a:pPr>
            <a:endParaRPr lang="en-US" sz="3200" b="1" dirty="0">
              <a:solidFill>
                <a:schemeClr val="bg1"/>
              </a:solidFill>
              <a:effectLst/>
              <a:latin typeface="Arial" charset="0"/>
            </a:endParaRPr>
          </a:p>
        </p:txBody>
      </p:sp>
      <p:sp>
        <p:nvSpPr>
          <p:cNvPr id="4" name="Freeform: Shape 3"/>
          <p:cNvSpPr/>
          <p:nvPr/>
        </p:nvSpPr>
        <p:spPr bwMode="auto">
          <a:xfrm>
            <a:off x="5324875" y="3105612"/>
            <a:ext cx="705224" cy="675556"/>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Lst>
            <a:ahLst/>
            <a:cxnLst>
              <a:cxn ang="0">
                <a:pos x="connsiteX0" y="connsiteY0"/>
              </a:cxn>
              <a:cxn ang="0">
                <a:pos x="connsiteX1" y="connsiteY1"/>
              </a:cxn>
              <a:cxn ang="0">
                <a:pos x="connsiteX2" y="connsiteY2"/>
              </a:cxn>
            </a:cxnLst>
            <a:rect l="l" t="t" r="r" b="b"/>
            <a:pathLst>
              <a:path w="606124" h="2051373">
                <a:moveTo>
                  <a:pt x="606124" y="152"/>
                </a:moveTo>
                <a:cubicBezTo>
                  <a:pt x="398118" y="-2938"/>
                  <a:pt x="113491" y="35064"/>
                  <a:pt x="21026" y="713703"/>
                </a:cubicBezTo>
                <a:cubicBezTo>
                  <a:pt x="-71439" y="1392342"/>
                  <a:pt x="155746" y="2028205"/>
                  <a:pt x="415753" y="2051373"/>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9" name="Freeform: Shape 8"/>
          <p:cNvSpPr/>
          <p:nvPr/>
        </p:nvSpPr>
        <p:spPr bwMode="auto">
          <a:xfrm flipV="1">
            <a:off x="5477274" y="2236572"/>
            <a:ext cx="552825" cy="741405"/>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Lst>
            <a:ahLst/>
            <a:cxnLst>
              <a:cxn ang="0">
                <a:pos x="connsiteX0" y="connsiteY0"/>
              </a:cxn>
              <a:cxn ang="0">
                <a:pos x="connsiteX1" y="connsiteY1"/>
              </a:cxn>
              <a:cxn ang="0">
                <a:pos x="connsiteX2" y="connsiteY2"/>
              </a:cxn>
            </a:cxnLst>
            <a:rect l="l" t="t" r="r" b="b"/>
            <a:pathLst>
              <a:path w="606124" h="2051373">
                <a:moveTo>
                  <a:pt x="606124" y="152"/>
                </a:moveTo>
                <a:cubicBezTo>
                  <a:pt x="398118" y="-2938"/>
                  <a:pt x="113491" y="35064"/>
                  <a:pt x="21026" y="713703"/>
                </a:cubicBezTo>
                <a:cubicBezTo>
                  <a:pt x="-71439" y="1392342"/>
                  <a:pt x="155746" y="2028205"/>
                  <a:pt x="415753" y="2051373"/>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0" name="Freeform: Shape 9"/>
          <p:cNvSpPr/>
          <p:nvPr/>
        </p:nvSpPr>
        <p:spPr bwMode="auto">
          <a:xfrm flipH="1" flipV="1">
            <a:off x="7571463" y="3781168"/>
            <a:ext cx="576648" cy="691706"/>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Lst>
            <a:ahLst/>
            <a:cxnLst>
              <a:cxn ang="0">
                <a:pos x="connsiteX0" y="connsiteY0"/>
              </a:cxn>
              <a:cxn ang="0">
                <a:pos x="connsiteX1" y="connsiteY1"/>
              </a:cxn>
              <a:cxn ang="0">
                <a:pos x="connsiteX2" y="connsiteY2"/>
              </a:cxn>
            </a:cxnLst>
            <a:rect l="l" t="t" r="r" b="b"/>
            <a:pathLst>
              <a:path w="606124" h="2051373">
                <a:moveTo>
                  <a:pt x="606124" y="152"/>
                </a:moveTo>
                <a:cubicBezTo>
                  <a:pt x="398118" y="-2938"/>
                  <a:pt x="113491" y="35064"/>
                  <a:pt x="21026" y="713703"/>
                </a:cubicBezTo>
                <a:cubicBezTo>
                  <a:pt x="-71439" y="1392342"/>
                  <a:pt x="155746" y="2028205"/>
                  <a:pt x="415753" y="2051373"/>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1" name="Freeform: Shape 10"/>
          <p:cNvSpPr/>
          <p:nvPr/>
        </p:nvSpPr>
        <p:spPr bwMode="auto">
          <a:xfrm flipH="1" flipV="1">
            <a:off x="7571463" y="2347784"/>
            <a:ext cx="1140050" cy="2277490"/>
          </a:xfrm>
          <a:custGeom>
            <a:avLst/>
            <a:gdLst>
              <a:gd name="connsiteX0" fmla="*/ 655058 w 889837"/>
              <a:gd name="connsiteY0" fmla="*/ 0 h 2116735"/>
              <a:gd name="connsiteX1" fmla="*/ 150 w 889837"/>
              <a:gd name="connsiteY1" fmla="*/ 1272746 h 2116735"/>
              <a:gd name="connsiteX2" fmla="*/ 704485 w 889837"/>
              <a:gd name="connsiteY2" fmla="*/ 2038864 h 2116735"/>
              <a:gd name="connsiteX3" fmla="*/ 889837 w 889837"/>
              <a:gd name="connsiteY3" fmla="*/ 2051221 h 2116735"/>
              <a:gd name="connsiteX0" fmla="*/ 657032 w 891811"/>
              <a:gd name="connsiteY0" fmla="*/ 0 h 2116735"/>
              <a:gd name="connsiteX1" fmla="*/ 2124 w 891811"/>
              <a:gd name="connsiteY1" fmla="*/ 1272746 h 2116735"/>
              <a:gd name="connsiteX2" fmla="*/ 706459 w 891811"/>
              <a:gd name="connsiteY2" fmla="*/ 2038864 h 2116735"/>
              <a:gd name="connsiteX3" fmla="*/ 891811 w 891811"/>
              <a:gd name="connsiteY3" fmla="*/ 2051221 h 2116735"/>
              <a:gd name="connsiteX0" fmla="*/ 718524 w 953303"/>
              <a:gd name="connsiteY0" fmla="*/ 0 h 2132299"/>
              <a:gd name="connsiteX1" fmla="*/ 1832 w 953303"/>
              <a:gd name="connsiteY1" fmla="*/ 1050324 h 2132299"/>
              <a:gd name="connsiteX2" fmla="*/ 767951 w 953303"/>
              <a:gd name="connsiteY2" fmla="*/ 2038864 h 2132299"/>
              <a:gd name="connsiteX3" fmla="*/ 953303 w 953303"/>
              <a:gd name="connsiteY3" fmla="*/ 2051221 h 2132299"/>
              <a:gd name="connsiteX0" fmla="*/ 718132 w 952911"/>
              <a:gd name="connsiteY0" fmla="*/ 19 h 2132318"/>
              <a:gd name="connsiteX1" fmla="*/ 1440 w 952911"/>
              <a:gd name="connsiteY1" fmla="*/ 1050343 h 2132318"/>
              <a:gd name="connsiteX2" fmla="*/ 767559 w 952911"/>
              <a:gd name="connsiteY2" fmla="*/ 2038883 h 2132318"/>
              <a:gd name="connsiteX3" fmla="*/ 952911 w 952911"/>
              <a:gd name="connsiteY3" fmla="*/ 2051240 h 2132318"/>
              <a:gd name="connsiteX0" fmla="*/ 718684 w 953463"/>
              <a:gd name="connsiteY0" fmla="*/ 11 h 2051232"/>
              <a:gd name="connsiteX1" fmla="*/ 1992 w 953463"/>
              <a:gd name="connsiteY1" fmla="*/ 1050335 h 2051232"/>
              <a:gd name="connsiteX2" fmla="*/ 953463 w 953463"/>
              <a:gd name="connsiteY2" fmla="*/ 2051232 h 2051232"/>
              <a:gd name="connsiteX0" fmla="*/ 718684 w 953463"/>
              <a:gd name="connsiteY0" fmla="*/ 11 h 2051232"/>
              <a:gd name="connsiteX1" fmla="*/ 1992 w 953463"/>
              <a:gd name="connsiteY1" fmla="*/ 1050335 h 2051232"/>
              <a:gd name="connsiteX2" fmla="*/ 953463 w 953463"/>
              <a:gd name="connsiteY2" fmla="*/ 2051232 h 2051232"/>
              <a:gd name="connsiteX0" fmla="*/ 716985 w 951764"/>
              <a:gd name="connsiteY0" fmla="*/ 12 h 2051233"/>
              <a:gd name="connsiteX1" fmla="*/ 293 w 951764"/>
              <a:gd name="connsiteY1" fmla="*/ 1050336 h 2051233"/>
              <a:gd name="connsiteX2" fmla="*/ 951764 w 951764"/>
              <a:gd name="connsiteY2" fmla="*/ 2051233 h 2051233"/>
              <a:gd name="connsiteX0" fmla="*/ 716985 w 951764"/>
              <a:gd name="connsiteY0" fmla="*/ 16 h 2051237"/>
              <a:gd name="connsiteX1" fmla="*/ 293 w 951764"/>
              <a:gd name="connsiteY1" fmla="*/ 1050340 h 2051237"/>
              <a:gd name="connsiteX2" fmla="*/ 951764 w 951764"/>
              <a:gd name="connsiteY2" fmla="*/ 2051237 h 2051237"/>
              <a:gd name="connsiteX0" fmla="*/ 719024 w 719024"/>
              <a:gd name="connsiteY0" fmla="*/ 11 h 2051232"/>
              <a:gd name="connsiteX1" fmla="*/ 2332 w 719024"/>
              <a:gd name="connsiteY1" fmla="*/ 1050335 h 2051232"/>
              <a:gd name="connsiteX2" fmla="*/ 528653 w 719024"/>
              <a:gd name="connsiteY2" fmla="*/ 2051232 h 2051232"/>
              <a:gd name="connsiteX0" fmla="*/ 588964 w 588964"/>
              <a:gd name="connsiteY0" fmla="*/ 18 h 2051239"/>
              <a:gd name="connsiteX1" fmla="*/ 3866 w 588964"/>
              <a:gd name="connsiteY1" fmla="*/ 713569 h 2051239"/>
              <a:gd name="connsiteX2" fmla="*/ 398593 w 588964"/>
              <a:gd name="connsiteY2" fmla="*/ 2051239 h 2051239"/>
              <a:gd name="connsiteX0" fmla="*/ 602816 w 602816"/>
              <a:gd name="connsiteY0" fmla="*/ 53 h 2051274"/>
              <a:gd name="connsiteX1" fmla="*/ 17718 w 602816"/>
              <a:gd name="connsiteY1" fmla="*/ 713604 h 2051274"/>
              <a:gd name="connsiteX2" fmla="*/ 412445 w 602816"/>
              <a:gd name="connsiteY2" fmla="*/ 2051274 h 2051274"/>
              <a:gd name="connsiteX0" fmla="*/ 613063 w 613063"/>
              <a:gd name="connsiteY0" fmla="*/ 3948 h 2055169"/>
              <a:gd name="connsiteX1" fmla="*/ 27965 w 613063"/>
              <a:gd name="connsiteY1" fmla="*/ 717499 h 2055169"/>
              <a:gd name="connsiteX2" fmla="*/ 422692 w 613063"/>
              <a:gd name="connsiteY2" fmla="*/ 2055169 h 2055169"/>
              <a:gd name="connsiteX0" fmla="*/ 606124 w 606124"/>
              <a:gd name="connsiteY0" fmla="*/ 152 h 2051373"/>
              <a:gd name="connsiteX1" fmla="*/ 21026 w 606124"/>
              <a:gd name="connsiteY1" fmla="*/ 713703 h 2051373"/>
              <a:gd name="connsiteX2" fmla="*/ 415753 w 606124"/>
              <a:gd name="connsiteY2" fmla="*/ 2051373 h 2051373"/>
            </a:gdLst>
            <a:ahLst/>
            <a:cxnLst>
              <a:cxn ang="0">
                <a:pos x="connsiteX0" y="connsiteY0"/>
              </a:cxn>
              <a:cxn ang="0">
                <a:pos x="connsiteX1" y="connsiteY1"/>
              </a:cxn>
              <a:cxn ang="0">
                <a:pos x="connsiteX2" y="connsiteY2"/>
              </a:cxn>
            </a:cxnLst>
            <a:rect l="l" t="t" r="r" b="b"/>
            <a:pathLst>
              <a:path w="606124" h="2051373">
                <a:moveTo>
                  <a:pt x="606124" y="152"/>
                </a:moveTo>
                <a:cubicBezTo>
                  <a:pt x="398118" y="-2938"/>
                  <a:pt x="113491" y="35064"/>
                  <a:pt x="21026" y="713703"/>
                </a:cubicBezTo>
                <a:cubicBezTo>
                  <a:pt x="-71439" y="1392342"/>
                  <a:pt x="155746" y="2028205"/>
                  <a:pt x="415753" y="2051373"/>
                </a:cubicBezTo>
              </a:path>
            </a:pathLst>
          </a:custGeom>
          <a:noFill/>
          <a:ln w="73025" cap="flat" cmpd="sng" algn="ctr">
            <a:solidFill>
              <a:schemeClr val="accent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8" name="TextBox 7"/>
          <p:cNvSpPr txBox="1"/>
          <p:nvPr/>
        </p:nvSpPr>
        <p:spPr>
          <a:xfrm>
            <a:off x="5496252" y="5319029"/>
            <a:ext cx="2505193" cy="461665"/>
          </a:xfrm>
          <a:prstGeom prst="rect">
            <a:avLst/>
          </a:prstGeom>
          <a:noFill/>
        </p:spPr>
        <p:txBody>
          <a:bodyPr wrap="square" rtlCol="0">
            <a:spAutoFit/>
          </a:bodyPr>
          <a:lstStyle/>
          <a:p>
            <a:pPr algn="ctr"/>
            <a:r>
              <a:rPr lang="en-US" b="1" dirty="0" err="1">
                <a:solidFill>
                  <a:schemeClr val="accent1"/>
                </a:solidFill>
                <a:latin typeface="Arial" pitchFamily="34" charset="0"/>
                <a:cs typeface="Arial" pitchFamily="34" charset="0"/>
              </a:rPr>
              <a:t>M</a:t>
            </a:r>
            <a:r>
              <a:rPr lang="en-US" b="1" dirty="0" err="1">
                <a:solidFill>
                  <a:schemeClr val="accent1"/>
                </a:solidFill>
                <a:effectLst>
                  <a:outerShdw blurRad="38100" dist="38100" dir="2700000" algn="tl">
                    <a:srgbClr val="000000">
                      <a:alpha val="43137"/>
                    </a:srgbClr>
                  </a:outerShdw>
                </a:effectLst>
                <a:latin typeface="Arial" pitchFamily="34" charset="0"/>
                <a:cs typeface="Arial" pitchFamily="34" charset="0"/>
              </a:rPr>
              <a:t>etasomatism</a:t>
            </a:r>
            <a:endParaRPr lang="en-US" b="1" dirty="0">
              <a:solidFill>
                <a:schemeClr val="accent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672275" y="5325369"/>
            <a:ext cx="2867936" cy="830997"/>
          </a:xfrm>
          <a:prstGeom prst="rect">
            <a:avLst/>
          </a:prstGeom>
          <a:noFill/>
        </p:spPr>
        <p:txBody>
          <a:bodyPr wrap="square" rtlCol="0">
            <a:spAutoFit/>
          </a:bodyPr>
          <a:lstStyle/>
          <a:p>
            <a:pPr algn="ctr"/>
            <a:r>
              <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rPr>
              <a:t>No </a:t>
            </a:r>
            <a:r>
              <a:rPr lang="en-US" b="1" dirty="0" err="1">
                <a:solidFill>
                  <a:srgbClr val="FF0000"/>
                </a:solidFill>
                <a:effectLst>
                  <a:outerShdw blurRad="38100" dist="38100" dir="2700000" algn="tl">
                    <a:srgbClr val="000000">
                      <a:alpha val="43137"/>
                    </a:srgbClr>
                  </a:outerShdw>
                </a:effectLst>
                <a:latin typeface="Arial" pitchFamily="34" charset="0"/>
                <a:cs typeface="Arial" pitchFamily="34" charset="0"/>
              </a:rPr>
              <a:t>metasomatism</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r>
              <a:rPr lang="en-US" b="1" dirty="0">
                <a:solidFill>
                  <a:srgbClr val="FF0000"/>
                </a:solidFill>
                <a:latin typeface="Arial" pitchFamily="34" charset="0"/>
                <a:cs typeface="Arial" pitchFamily="34" charset="0"/>
              </a:rPr>
              <a:t>(ions stay put)</a:t>
            </a:r>
            <a:endParaRPr lang="en-US"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3903403" y="2773503"/>
            <a:ext cx="1634040" cy="461665"/>
          </a:xfrm>
          <a:prstGeom prst="rect">
            <a:avLst/>
          </a:prstGeom>
          <a:noFill/>
        </p:spPr>
        <p:txBody>
          <a:bodyPr wrap="square" rtlCol="0">
            <a:spAutoFit/>
          </a:bodyPr>
          <a:lstStyle/>
          <a:p>
            <a:pPr algn="ctr"/>
            <a:r>
              <a:rPr lang="en-US" b="1" dirty="0">
                <a:solidFill>
                  <a:schemeClr val="accent1"/>
                </a:solidFill>
                <a:effectLst>
                  <a:outerShdw blurRad="38100" dist="38100" dir="2700000" algn="tl">
                    <a:srgbClr val="000000">
                      <a:alpha val="43137"/>
                    </a:srgbClr>
                  </a:outerShdw>
                </a:effectLst>
                <a:latin typeface="Arial" pitchFamily="34" charset="0"/>
                <a:cs typeface="Arial" pitchFamily="34" charset="0"/>
              </a:rPr>
              <a:t>Mg    Na</a:t>
            </a:r>
          </a:p>
        </p:txBody>
      </p:sp>
      <p:sp>
        <p:nvSpPr>
          <p:cNvPr id="14" name="TextBox 13"/>
          <p:cNvSpPr txBox="1"/>
          <p:nvPr/>
        </p:nvSpPr>
        <p:spPr>
          <a:xfrm>
            <a:off x="4437693" y="2791772"/>
            <a:ext cx="518984" cy="338554"/>
          </a:xfrm>
          <a:prstGeom prst="rect">
            <a:avLst/>
          </a:prstGeom>
          <a:noFill/>
        </p:spPr>
        <p:txBody>
          <a:bodyPr wrap="square" rtlCol="0">
            <a:spAutoFit/>
          </a:bodyPr>
          <a:lstStyle/>
          <a:p>
            <a:pPr algn="ctr"/>
            <a:r>
              <a:rPr lang="en-US"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t>+2</a:t>
            </a:r>
          </a:p>
        </p:txBody>
      </p:sp>
      <p:sp>
        <p:nvSpPr>
          <p:cNvPr id="16" name="TextBox 15"/>
          <p:cNvSpPr txBox="1"/>
          <p:nvPr/>
        </p:nvSpPr>
        <p:spPr>
          <a:xfrm>
            <a:off x="5166744" y="2776647"/>
            <a:ext cx="362464" cy="338554"/>
          </a:xfrm>
          <a:prstGeom prst="rect">
            <a:avLst/>
          </a:prstGeom>
          <a:noFill/>
        </p:spPr>
        <p:txBody>
          <a:bodyPr wrap="square" rtlCol="0">
            <a:spAutoFit/>
          </a:bodyPr>
          <a:lstStyle/>
          <a:p>
            <a:pPr algn="ctr"/>
            <a:r>
              <a:rPr lang="en-US"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t>+</a:t>
            </a:r>
          </a:p>
        </p:txBody>
      </p:sp>
      <p:sp>
        <p:nvSpPr>
          <p:cNvPr id="17" name="TextBox 16"/>
          <p:cNvSpPr txBox="1"/>
          <p:nvPr/>
        </p:nvSpPr>
        <p:spPr>
          <a:xfrm>
            <a:off x="7759157" y="3216176"/>
            <a:ext cx="713462" cy="461665"/>
          </a:xfrm>
          <a:prstGeom prst="rect">
            <a:avLst/>
          </a:prstGeom>
          <a:noFill/>
        </p:spPr>
        <p:txBody>
          <a:bodyPr wrap="square" rtlCol="0">
            <a:spAutoFit/>
          </a:bodyPr>
          <a:lstStyle/>
          <a:p>
            <a:pPr algn="ctr"/>
            <a:r>
              <a:rPr lang="en-US" b="1" dirty="0">
                <a:solidFill>
                  <a:schemeClr val="accent1"/>
                </a:solidFill>
                <a:effectLst>
                  <a:outerShdw blurRad="38100" dist="38100" dir="2700000" algn="tl">
                    <a:srgbClr val="000000">
                      <a:alpha val="43137"/>
                    </a:srgbClr>
                  </a:outerShdw>
                </a:effectLst>
                <a:latin typeface="Arial" pitchFamily="34" charset="0"/>
                <a:cs typeface="Arial" pitchFamily="34" charset="0"/>
              </a:rPr>
              <a:t>Mg</a:t>
            </a:r>
          </a:p>
        </p:txBody>
      </p:sp>
      <p:sp>
        <p:nvSpPr>
          <p:cNvPr id="18" name="TextBox 17"/>
          <p:cNvSpPr txBox="1"/>
          <p:nvPr/>
        </p:nvSpPr>
        <p:spPr>
          <a:xfrm>
            <a:off x="8192530" y="3245036"/>
            <a:ext cx="518984" cy="338554"/>
          </a:xfrm>
          <a:prstGeom prst="rect">
            <a:avLst/>
          </a:prstGeom>
          <a:noFill/>
        </p:spPr>
        <p:txBody>
          <a:bodyPr wrap="square" rtlCol="0">
            <a:spAutoFit/>
          </a:bodyPr>
          <a:lstStyle/>
          <a:p>
            <a:pPr algn="ctr"/>
            <a:r>
              <a:rPr lang="en-US" sz="1600" b="1" dirty="0">
                <a:solidFill>
                  <a:schemeClr val="accent1"/>
                </a:solidFill>
                <a:effectLst>
                  <a:outerShdw blurRad="38100" dist="38100" dir="2700000" algn="tl">
                    <a:srgbClr val="000000">
                      <a:alpha val="43137"/>
                    </a:srgbClr>
                  </a:outerShdw>
                </a:effectLst>
                <a:latin typeface="Arial" pitchFamily="34" charset="0"/>
                <a:cs typeface="Arial" pitchFamily="34" charset="0"/>
              </a:rPr>
              <a:t>+2</a:t>
            </a:r>
          </a:p>
        </p:txBody>
      </p:sp>
    </p:spTree>
    <p:extLst>
      <p:ext uri="{BB962C8B-B14F-4D97-AF65-F5344CB8AC3E}">
        <p14:creationId xmlns:p14="http://schemas.microsoft.com/office/powerpoint/2010/main" val="243964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809625" y="2444750"/>
            <a:ext cx="7524750" cy="19685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803275" y="2444750"/>
            <a:ext cx="7537450" cy="19685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POR%20schists"/>
          <p:cNvPicPr>
            <a:picLocks noChangeAspect="1" noChangeArrowheads="1"/>
          </p:cNvPicPr>
          <p:nvPr/>
        </p:nvPicPr>
        <p:blipFill>
          <a:blip r:embed="rId3" cstate="print"/>
          <a:srcRect/>
          <a:stretch>
            <a:fillRect/>
          </a:stretch>
        </p:blipFill>
        <p:spPr bwMode="auto">
          <a:xfrm>
            <a:off x="0" y="0"/>
            <a:ext cx="9144000" cy="68389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4691" name="Text Box 3"/>
          <p:cNvSpPr txBox="1">
            <a:spLocks noChangeArrowheads="1"/>
          </p:cNvSpPr>
          <p:nvPr/>
        </p:nvSpPr>
        <p:spPr bwMode="auto">
          <a:xfrm>
            <a:off x="0" y="6324600"/>
            <a:ext cx="9144000" cy="519113"/>
          </a:xfrm>
          <a:prstGeom prst="rect">
            <a:avLst/>
          </a:prstGeom>
          <a:noFill/>
          <a:ln w="38100">
            <a:noFill/>
            <a:miter lim="800000"/>
            <a:headEnd/>
            <a:tailEnd/>
          </a:ln>
        </p:spPr>
        <p:txBody>
          <a:bodyPr>
            <a:spAutoFit/>
          </a:bodyPr>
          <a:lstStyle/>
          <a:p>
            <a:pPr>
              <a:spcBef>
                <a:spcPct val="50000"/>
              </a:spcBef>
            </a:pPr>
            <a:r>
              <a:rPr lang="en-US" sz="2800" b="1" dirty="0" err="1">
                <a:solidFill>
                  <a:schemeClr val="bg1"/>
                </a:solidFill>
                <a:latin typeface="Arial" charset="0"/>
              </a:rPr>
              <a:t>Pelona</a:t>
            </a:r>
            <a:r>
              <a:rPr lang="en-US" sz="2800" b="1" dirty="0">
                <a:solidFill>
                  <a:schemeClr val="bg1"/>
                </a:solidFill>
                <a:latin typeface="Arial" charset="0"/>
              </a:rPr>
              <a:t> Schist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7315200"/>
          </a:xfrm>
          <a:prstGeom prst="rect">
            <a:avLst/>
          </a:prstGeom>
          <a:noFill/>
          <a:ln w="9525">
            <a:noFill/>
            <a:miter lim="800000"/>
            <a:headEnd/>
            <a:tailEnd/>
          </a:ln>
        </p:spPr>
      </p:pic>
      <p:sp>
        <p:nvSpPr>
          <p:cNvPr id="112643" name="Text Box 3"/>
          <p:cNvSpPr txBox="1">
            <a:spLocks noChangeArrowheads="1"/>
          </p:cNvSpPr>
          <p:nvPr/>
        </p:nvSpPr>
        <p:spPr bwMode="auto">
          <a:xfrm>
            <a:off x="0" y="6324600"/>
            <a:ext cx="9144000" cy="519113"/>
          </a:xfrm>
          <a:prstGeom prst="rect">
            <a:avLst/>
          </a:prstGeom>
          <a:noFill/>
          <a:ln w="38100">
            <a:noFill/>
            <a:miter lim="800000"/>
            <a:headEnd/>
            <a:tailEnd/>
          </a:ln>
        </p:spPr>
        <p:txBody>
          <a:bodyPr>
            <a:spAutoFit/>
          </a:bodyPr>
          <a:lstStyle/>
          <a:p>
            <a:pPr>
              <a:spcBef>
                <a:spcPct val="50000"/>
              </a:spcBef>
            </a:pPr>
            <a:r>
              <a:rPr lang="en-US" sz="2800" b="1" dirty="0">
                <a:solidFill>
                  <a:schemeClr val="bg1"/>
                </a:solidFill>
                <a:latin typeface="Arial" charset="0"/>
              </a:rPr>
              <a:t>Catalina Schist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2489200"/>
            <a:ext cx="6032500" cy="4826000"/>
          </a:xfrm>
          <a:prstGeom prst="rect">
            <a:avLst/>
          </a:prstGeom>
          <a:noFill/>
          <a:ln w="9525">
            <a:noFill/>
            <a:miter lim="800000"/>
            <a:headEnd/>
            <a:tailEnd/>
          </a:ln>
        </p:spPr>
      </p:pic>
      <p:sp>
        <p:nvSpPr>
          <p:cNvPr id="112643" name="Text Box 3"/>
          <p:cNvSpPr txBox="1">
            <a:spLocks noChangeArrowheads="1"/>
          </p:cNvSpPr>
          <p:nvPr/>
        </p:nvSpPr>
        <p:spPr bwMode="auto">
          <a:xfrm>
            <a:off x="0" y="6324600"/>
            <a:ext cx="9144000" cy="519113"/>
          </a:xfrm>
          <a:prstGeom prst="rect">
            <a:avLst/>
          </a:prstGeom>
          <a:noFill/>
          <a:ln w="38100">
            <a:noFill/>
            <a:miter lim="800000"/>
            <a:headEnd/>
            <a:tailEnd/>
          </a:ln>
        </p:spPr>
        <p:txBody>
          <a:bodyPr>
            <a:spAutoFit/>
          </a:bodyPr>
          <a:lstStyle/>
          <a:p>
            <a:pPr>
              <a:spcBef>
                <a:spcPct val="50000"/>
              </a:spcBef>
            </a:pPr>
            <a:r>
              <a:rPr lang="en-US" sz="2800" b="1" dirty="0">
                <a:solidFill>
                  <a:schemeClr val="bg1"/>
                </a:solidFill>
                <a:latin typeface="Arial" charset="0"/>
              </a:rPr>
              <a:t>Catalina Schist</a:t>
            </a:r>
          </a:p>
        </p:txBody>
      </p:sp>
      <p:pic>
        <p:nvPicPr>
          <p:cNvPr id="4" name="Picture 1" descr="cgColor no legend.tif"/>
          <p:cNvPicPr>
            <a:picLocks noChangeAspect="1"/>
          </p:cNvPicPr>
          <p:nvPr/>
        </p:nvPicPr>
        <p:blipFill>
          <a:blip r:embed="rId4" cstate="print"/>
          <a:srcRect/>
          <a:stretch>
            <a:fillRect/>
          </a:stretch>
        </p:blipFill>
        <p:spPr bwMode="auto">
          <a:xfrm>
            <a:off x="4406900" y="220664"/>
            <a:ext cx="4571997" cy="3132136"/>
          </a:xfrm>
          <a:prstGeom prst="rect">
            <a:avLst/>
          </a:prstGeom>
          <a:noFill/>
          <a:ln w="9525">
            <a:noFill/>
            <a:miter lim="800000"/>
            <a:headEnd/>
            <a:tailEnd/>
          </a:ln>
        </p:spPr>
      </p:pic>
      <p:sp>
        <p:nvSpPr>
          <p:cNvPr id="5" name="TextBox 4"/>
          <p:cNvSpPr txBox="1"/>
          <p:nvPr/>
        </p:nvSpPr>
        <p:spPr>
          <a:xfrm>
            <a:off x="304800" y="228600"/>
            <a:ext cx="2498725" cy="523220"/>
          </a:xfrm>
          <a:prstGeom prst="rect">
            <a:avLst/>
          </a:prstGeom>
          <a:noFill/>
        </p:spPr>
        <p:txBody>
          <a:bodyPr>
            <a:spAutoFit/>
          </a:bodyPr>
          <a:lstStyle/>
          <a:p>
            <a:pPr algn="ctr">
              <a:defRPr/>
            </a:pPr>
            <a:r>
              <a:rPr lang="en-US" sz="2800" b="1" dirty="0">
                <a:solidFill>
                  <a:schemeClr val="bg1"/>
                </a:solidFill>
                <a:latin typeface="Arial" pitchFamily="34" charset="0"/>
                <a:cs typeface="Arial" pitchFamily="34" charset="0"/>
              </a:rPr>
              <a:t>Blueschist</a:t>
            </a:r>
          </a:p>
        </p:txBody>
      </p:sp>
      <p:cxnSp>
        <p:nvCxnSpPr>
          <p:cNvPr id="6" name="Straight Arrow Connector 5"/>
          <p:cNvCxnSpPr/>
          <p:nvPr/>
        </p:nvCxnSpPr>
        <p:spPr bwMode="auto">
          <a:xfrm>
            <a:off x="2895600" y="533400"/>
            <a:ext cx="2514600" cy="1270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cstate="print"/>
          <a:srcRect/>
          <a:stretch>
            <a:fillRect/>
          </a:stretch>
        </p:blipFill>
        <p:spPr bwMode="auto">
          <a:xfrm>
            <a:off x="4030921" y="1828800"/>
            <a:ext cx="4732079" cy="4618491"/>
          </a:xfrm>
          <a:prstGeom prst="rect">
            <a:avLst/>
          </a:prstGeom>
          <a:noFill/>
          <a:ln w="9525">
            <a:noFill/>
            <a:miter lim="800000"/>
            <a:headEnd/>
            <a:tailEnd/>
          </a:ln>
        </p:spPr>
      </p:pic>
      <p:sp>
        <p:nvSpPr>
          <p:cNvPr id="82947" name="Text Box 2"/>
          <p:cNvSpPr txBox="1">
            <a:spLocks noChangeArrowheads="1"/>
          </p:cNvSpPr>
          <p:nvPr/>
        </p:nvSpPr>
        <p:spPr bwMode="auto">
          <a:xfrm>
            <a:off x="838200" y="639763"/>
            <a:ext cx="7467600" cy="1189037"/>
          </a:xfrm>
          <a:prstGeom prst="rect">
            <a:avLst/>
          </a:prstGeom>
          <a:noFill/>
          <a:ln w="38100">
            <a:noFill/>
            <a:miter lim="800000"/>
            <a:headEnd/>
            <a:tailEnd/>
          </a:ln>
        </p:spPr>
        <p:txBody>
          <a:bodyPr>
            <a:spAutoFit/>
          </a:bodyPr>
          <a:lstStyle/>
          <a:p>
            <a:pPr marL="342900" indent="-342900" algn="ctr">
              <a:spcBef>
                <a:spcPct val="50000"/>
              </a:spcBef>
            </a:pPr>
            <a:r>
              <a:rPr lang="en-US" sz="3600" b="1" u="sng" dirty="0">
                <a:solidFill>
                  <a:schemeClr val="bg1"/>
                </a:solidFill>
                <a:effectLst/>
                <a:latin typeface="Arial" charset="0"/>
              </a:rPr>
              <a:t>Turbidite</a:t>
            </a:r>
          </a:p>
          <a:p>
            <a:pPr marL="342900" indent="-342900" algn="ctr">
              <a:spcBef>
                <a:spcPct val="50000"/>
              </a:spcBef>
            </a:pPr>
            <a:r>
              <a:rPr lang="en-US" b="1" dirty="0">
                <a:solidFill>
                  <a:schemeClr val="bg1"/>
                </a:solidFill>
                <a:effectLst/>
                <a:latin typeface="Arial" charset="0"/>
              </a:rPr>
              <a:t>Shale                                        Greywacke</a:t>
            </a:r>
          </a:p>
        </p:txBody>
      </p:sp>
      <p:pic>
        <p:nvPicPr>
          <p:cNvPr id="5" name="Picture 4" descr="shale.tif"/>
          <p:cNvPicPr>
            <a:picLocks noChangeAspect="1"/>
          </p:cNvPicPr>
          <p:nvPr/>
        </p:nvPicPr>
        <p:blipFill>
          <a:blip r:embed="rId4" cstate="print"/>
          <a:stretch>
            <a:fillRect/>
          </a:stretch>
        </p:blipFill>
        <p:spPr>
          <a:xfrm>
            <a:off x="1349830" y="2065338"/>
            <a:ext cx="1787920" cy="10765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500995" y="4177482"/>
            <a:ext cx="2175610" cy="2172001"/>
          </a:xfrm>
          <a:prstGeom prst="rect">
            <a:avLst/>
          </a:prstGeom>
        </p:spPr>
      </p:pic>
      <p:pic>
        <p:nvPicPr>
          <p:cNvPr id="5" name="Picture 4" descr="shale.tif"/>
          <p:cNvPicPr>
            <a:picLocks noChangeAspect="1"/>
          </p:cNvPicPr>
          <p:nvPr/>
        </p:nvPicPr>
        <p:blipFill>
          <a:blip r:embed="rId4" cstate="print"/>
          <a:stretch>
            <a:fillRect/>
          </a:stretch>
        </p:blipFill>
        <p:spPr>
          <a:xfrm rot="20316575">
            <a:off x="115957" y="37310"/>
            <a:ext cx="2730235" cy="1643978"/>
          </a:xfrm>
          <a:prstGeom prst="rect">
            <a:avLst/>
          </a:prstGeom>
        </p:spPr>
      </p:pic>
      <p:sp>
        <p:nvSpPr>
          <p:cNvPr id="83971" name="Text Box 3"/>
          <p:cNvSpPr txBox="1">
            <a:spLocks noChangeArrowheads="1"/>
          </p:cNvSpPr>
          <p:nvPr/>
        </p:nvSpPr>
        <p:spPr bwMode="auto">
          <a:xfrm>
            <a:off x="567591" y="630700"/>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Shale</a:t>
            </a: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 b="100000" l="0" r="100000">
                        <a14:foregroundMark x1="46667" y1="2667" x2="46667" y2="2667"/>
                      </a14:backgroundRemoval>
                    </a14:imgEffect>
                  </a14:imgLayer>
                </a14:imgProps>
              </a:ext>
              <a:ext uri="{28A0092B-C50C-407E-A947-70E740481C1C}">
                <a14:useLocalDpi xmlns:a14="http://schemas.microsoft.com/office/drawing/2010/main" val="0"/>
              </a:ext>
            </a:extLst>
          </a:blip>
          <a:stretch>
            <a:fillRect/>
          </a:stretch>
        </p:blipFill>
        <p:spPr>
          <a:xfrm>
            <a:off x="163956" y="3812124"/>
            <a:ext cx="2857500" cy="2857500"/>
          </a:xfrm>
          <a:prstGeom prst="rect">
            <a:avLst/>
          </a:prstGeom>
        </p:spPr>
      </p:pic>
      <p:cxnSp>
        <p:nvCxnSpPr>
          <p:cNvPr id="18" name="Straight Arrow Connector 17"/>
          <p:cNvCxnSpPr>
            <a:endCxn id="8" idx="0"/>
          </p:cNvCxnSpPr>
          <p:nvPr/>
        </p:nvCxnSpPr>
        <p:spPr bwMode="auto">
          <a:xfrm flipH="1">
            <a:off x="1592706" y="1319295"/>
            <a:ext cx="3757" cy="2492829"/>
          </a:xfrm>
          <a:prstGeom prst="straightConnector1">
            <a:avLst/>
          </a:prstGeom>
          <a:solidFill>
            <a:schemeClr val="accent1"/>
          </a:solidFill>
          <a:ln w="63500" cap="flat" cmpd="sng" algn="ctr">
            <a:solidFill>
              <a:schemeClr val="accent2"/>
            </a:solidFill>
            <a:prstDash val="solid"/>
            <a:round/>
            <a:headEnd type="none" w="med" len="med"/>
            <a:tailEnd type="triangle"/>
          </a:ln>
          <a:effectLst/>
        </p:spPr>
      </p:cxnSp>
    </p:spTree>
    <p:extLst>
      <p:ext uri="{BB962C8B-B14F-4D97-AF65-F5344CB8AC3E}">
        <p14:creationId xmlns:p14="http://schemas.microsoft.com/office/powerpoint/2010/main" val="3042142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backgroundRemoval t="6267" b="83200" l="2400" r="95700"/>
                    </a14:imgEffect>
                  </a14:imgLayer>
                </a14:imgProps>
              </a:ext>
              <a:ext uri="{28A0092B-C50C-407E-A947-70E740481C1C}">
                <a14:useLocalDpi xmlns:a14="http://schemas.microsoft.com/office/drawing/2010/main" val="0"/>
              </a:ext>
            </a:extLst>
          </a:blip>
          <a:stretch>
            <a:fillRect/>
          </a:stretch>
        </p:blipFill>
        <p:spPr>
          <a:xfrm rot="19309336">
            <a:off x="6413909" y="4491897"/>
            <a:ext cx="3201294" cy="2400970"/>
          </a:xfrm>
          <a:prstGeom prst="rect">
            <a:avLst/>
          </a:prstGeom>
        </p:spPr>
      </p:pic>
      <p:pic>
        <p:nvPicPr>
          <p:cNvPr id="5" name="Picture 4" descr="shale.tif"/>
          <p:cNvPicPr>
            <a:picLocks noChangeAspect="1"/>
          </p:cNvPicPr>
          <p:nvPr/>
        </p:nvPicPr>
        <p:blipFill>
          <a:blip r:embed="rId5" cstate="print"/>
          <a:stretch>
            <a:fillRect/>
          </a:stretch>
        </p:blipFill>
        <p:spPr>
          <a:xfrm rot="20316575">
            <a:off x="115957" y="37310"/>
            <a:ext cx="2730235" cy="1643978"/>
          </a:xfrm>
          <a:prstGeom prst="rect">
            <a:avLst/>
          </a:prstGeom>
        </p:spPr>
      </p:pic>
      <p:sp>
        <p:nvSpPr>
          <p:cNvPr id="83971" name="Text Box 3"/>
          <p:cNvSpPr txBox="1">
            <a:spLocks noChangeArrowheads="1"/>
          </p:cNvSpPr>
          <p:nvPr/>
        </p:nvSpPr>
        <p:spPr bwMode="auto">
          <a:xfrm>
            <a:off x="567591" y="630700"/>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Shale</a:t>
            </a: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37281">
            <a:off x="1475424" y="653665"/>
            <a:ext cx="2987757" cy="2514696"/>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309" b="100000" l="563" r="99062">
                        <a14:foregroundMark x1="52533" y1="98691" x2="52533" y2="98691"/>
                        <a14:foregroundMark x1="39212" y1="96335" x2="39212" y2="96335"/>
                        <a14:foregroundMark x1="43152" y1="97120" x2="43152" y2="97120"/>
                        <a14:foregroundMark x1="44090" y1="97644" x2="44090" y2="97644"/>
                        <a14:foregroundMark x1="45216" y1="97906" x2="45216" y2="97906"/>
                        <a14:foregroundMark x1="57411" y1="96859" x2="57411" y2="96859"/>
                        <a14:foregroundMark x1="56660" y1="96859" x2="56660" y2="96859"/>
                        <a14:foregroundMark x1="37336" y1="94503" x2="37336" y2="94503"/>
                        <a14:foregroundMark x1="34897" y1="95026" x2="34897" y2="95026"/>
                        <a14:foregroundMark x1="34522" y1="95550" x2="34522" y2="95550"/>
                        <a14:foregroundMark x1="33583" y1="96335" x2="33583" y2="96335"/>
                        <a14:foregroundMark x1="32083" y1="96859" x2="32083" y2="96859"/>
                        <a14:foregroundMark x1="30769" y1="96859" x2="30769" y2="96859"/>
                        <a14:foregroundMark x1="29644" y1="96859" x2="29644" y2="96859"/>
                        <a14:backgroundMark x1="31332" y1="98691" x2="31332" y2="98691"/>
                        <a14:backgroundMark x1="83490" y1="97382" x2="83490" y2="97382"/>
                        <a14:backgroundMark x1="35835" y1="98953" x2="35835" y2="98953"/>
                        <a14:backgroundMark x1="42589" y1="98953" x2="42589" y2="98953"/>
                        <a14:backgroundMark x1="43715" y1="99476" x2="43715" y2="99476"/>
                        <a14:backgroundMark x1="44653" y1="99215" x2="44653" y2="99215"/>
                        <a14:backgroundMark x1="58349" y1="99215" x2="58349" y2="99215"/>
                        <a14:backgroundMark x1="56660" y1="99215" x2="56660" y2="99215"/>
                        <a14:backgroundMark x1="40713" y1="99476" x2="40713" y2="99476"/>
                        <a14:backgroundMark x1="35647" y1="96859" x2="35647" y2="96859"/>
                        <a14:backgroundMark x1="41088" y1="98168" x2="41088" y2="98168"/>
                        <a14:backgroundMark x1="44090" y1="98691" x2="44090" y2="98691"/>
                        <a14:backgroundMark x1="28518" y1="98691" x2="28518" y2="98691"/>
                        <a14:backgroundMark x1="75610" y1="96859" x2="75610" y2="96859"/>
                      </a14:backgroundRemoval>
                    </a14:imgEffect>
                  </a14:imgLayer>
                </a14:imgProps>
              </a:ext>
              <a:ext uri="{28A0092B-C50C-407E-A947-70E740481C1C}">
                <a14:useLocalDpi xmlns:a14="http://schemas.microsoft.com/office/drawing/2010/main" val="0"/>
              </a:ext>
            </a:extLst>
          </a:blip>
          <a:stretch>
            <a:fillRect/>
          </a:stretch>
        </p:blipFill>
        <p:spPr>
          <a:xfrm rot="19408711">
            <a:off x="3308007" y="2311364"/>
            <a:ext cx="2625995" cy="1882045"/>
          </a:xfrm>
          <a:prstGeom prst="rect">
            <a:avLst/>
          </a:prstGeom>
        </p:spPr>
      </p:pic>
      <p:pic>
        <p:nvPicPr>
          <p:cNvPr id="15" name="Picture 14"/>
          <p:cNvPicPr>
            <a:picLocks noChangeAspect="1"/>
          </p:cNvPicPr>
          <p:nvPr/>
        </p:nvPicPr>
        <p:blipFill>
          <a:blip r:embed="rId10">
            <a:extLst>
              <a:ext uri="{BEBA8EAE-BF5A-486C-A8C5-ECC9F3942E4B}">
                <a14:imgProps xmlns:a14="http://schemas.microsoft.com/office/drawing/2010/main">
                  <a14:imgLayer r:embed="rId11">
                    <a14:imgEffect>
                      <a14:backgroundRemoval t="6167" b="82500" l="5125" r="92250"/>
                    </a14:imgEffect>
                  </a14:imgLayer>
                </a14:imgProps>
              </a:ext>
              <a:ext uri="{28A0092B-C50C-407E-A947-70E740481C1C}">
                <a14:useLocalDpi xmlns:a14="http://schemas.microsoft.com/office/drawing/2010/main" val="0"/>
              </a:ext>
            </a:extLst>
          </a:blip>
          <a:stretch>
            <a:fillRect/>
          </a:stretch>
        </p:blipFill>
        <p:spPr>
          <a:xfrm rot="19578543">
            <a:off x="4459493" y="3491478"/>
            <a:ext cx="3523109" cy="2642331"/>
          </a:xfrm>
          <a:prstGeom prst="rect">
            <a:avLst/>
          </a:prstGeom>
        </p:spPr>
      </p:pic>
      <p:sp>
        <p:nvSpPr>
          <p:cNvPr id="12" name="Text Box 3"/>
          <p:cNvSpPr txBox="1">
            <a:spLocks noChangeArrowheads="1"/>
          </p:cNvSpPr>
          <p:nvPr/>
        </p:nvSpPr>
        <p:spPr bwMode="auto">
          <a:xfrm>
            <a:off x="2169202" y="1616704"/>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Slate</a:t>
            </a:r>
          </a:p>
        </p:txBody>
      </p:sp>
      <p:sp>
        <p:nvSpPr>
          <p:cNvPr id="14" name="Text Box 3"/>
          <p:cNvSpPr txBox="1">
            <a:spLocks noChangeArrowheads="1"/>
          </p:cNvSpPr>
          <p:nvPr/>
        </p:nvSpPr>
        <p:spPr bwMode="auto">
          <a:xfrm>
            <a:off x="3927118" y="2890513"/>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Phyllite</a:t>
            </a:r>
          </a:p>
        </p:txBody>
      </p:sp>
      <p:sp>
        <p:nvSpPr>
          <p:cNvPr id="16" name="Text Box 3"/>
          <p:cNvSpPr txBox="1">
            <a:spLocks noChangeArrowheads="1"/>
          </p:cNvSpPr>
          <p:nvPr/>
        </p:nvSpPr>
        <p:spPr bwMode="auto">
          <a:xfrm>
            <a:off x="5289799" y="4294874"/>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Schist</a:t>
            </a:r>
          </a:p>
        </p:txBody>
      </p:sp>
      <p:sp>
        <p:nvSpPr>
          <p:cNvPr id="17" name="Text Box 3"/>
          <p:cNvSpPr txBox="1">
            <a:spLocks noChangeArrowheads="1"/>
          </p:cNvSpPr>
          <p:nvPr/>
        </p:nvSpPr>
        <p:spPr bwMode="auto">
          <a:xfrm>
            <a:off x="7068981" y="5518748"/>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Gneiss</a:t>
            </a:r>
          </a:p>
        </p:txBody>
      </p:sp>
      <p:pic>
        <p:nvPicPr>
          <p:cNvPr id="23" name="Picture 22"/>
          <p:cNvPicPr>
            <a:picLocks noChangeAspect="1"/>
          </p:cNvPicPr>
          <p:nvPr/>
        </p:nvPicPr>
        <p:blipFill>
          <a:blip r:embed="rId12"/>
          <a:stretch>
            <a:fillRect/>
          </a:stretch>
        </p:blipFill>
        <p:spPr>
          <a:xfrm>
            <a:off x="6169275" y="64282"/>
            <a:ext cx="2974725" cy="2309836"/>
          </a:xfrm>
          <a:prstGeom prst="rect">
            <a:avLst/>
          </a:prstGeom>
        </p:spPr>
      </p:pic>
      <p:sp>
        <p:nvSpPr>
          <p:cNvPr id="25" name="Freeform: Shape 24"/>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3" name="TextBox 2"/>
          <p:cNvSpPr txBox="1"/>
          <p:nvPr/>
        </p:nvSpPr>
        <p:spPr>
          <a:xfrm>
            <a:off x="6288437" y="2371774"/>
            <a:ext cx="2687194" cy="338554"/>
          </a:xfrm>
          <a:prstGeom prst="rect">
            <a:avLst/>
          </a:prstGeom>
          <a:noFill/>
        </p:spPr>
        <p:txBody>
          <a:bodyPr wrap="square" rtlCol="0">
            <a:spAutoFit/>
          </a:bodyPr>
          <a:lstStyle/>
          <a:p>
            <a:pPr algn="ctr"/>
            <a:r>
              <a:rPr lang="en-US" sz="1600" b="1" dirty="0">
                <a:solidFill>
                  <a:srgbClr val="FF0000"/>
                </a:solidFill>
                <a:effectLst/>
                <a:latin typeface="Arial" pitchFamily="34" charset="0"/>
                <a:cs typeface="Arial" pitchFamily="34" charset="0"/>
              </a:rPr>
              <a:t>Typical subduction path</a:t>
            </a:r>
          </a:p>
        </p:txBody>
      </p:sp>
      <p:sp>
        <p:nvSpPr>
          <p:cNvPr id="9" name="Freeform: Shape 8"/>
          <p:cNvSpPr/>
          <p:nvPr/>
        </p:nvSpPr>
        <p:spPr bwMode="auto">
          <a:xfrm>
            <a:off x="1540042" y="806116"/>
            <a:ext cx="7940842" cy="6472989"/>
          </a:xfrm>
          <a:custGeom>
            <a:avLst/>
            <a:gdLst>
              <a:gd name="connsiteX0" fmla="*/ 1215190 w 7940842"/>
              <a:gd name="connsiteY0" fmla="*/ 12031 h 6472989"/>
              <a:gd name="connsiteX1" fmla="*/ 697832 w 7940842"/>
              <a:gd name="connsiteY1" fmla="*/ 541421 h 6472989"/>
              <a:gd name="connsiteX2" fmla="*/ 397042 w 7940842"/>
              <a:gd name="connsiteY2" fmla="*/ 745958 h 6472989"/>
              <a:gd name="connsiteX3" fmla="*/ 144379 w 7940842"/>
              <a:gd name="connsiteY3" fmla="*/ 974558 h 6472989"/>
              <a:gd name="connsiteX4" fmla="*/ 0 w 7940842"/>
              <a:gd name="connsiteY4" fmla="*/ 1203158 h 6472989"/>
              <a:gd name="connsiteX5" fmla="*/ 228600 w 7940842"/>
              <a:gd name="connsiteY5" fmla="*/ 1576137 h 6472989"/>
              <a:gd name="connsiteX6" fmla="*/ 1094874 w 7940842"/>
              <a:gd name="connsiteY6" fmla="*/ 2153652 h 6472989"/>
              <a:gd name="connsiteX7" fmla="*/ 1672390 w 7940842"/>
              <a:gd name="connsiteY7" fmla="*/ 2815389 h 6472989"/>
              <a:gd name="connsiteX8" fmla="*/ 1888958 w 7940842"/>
              <a:gd name="connsiteY8" fmla="*/ 3176337 h 6472989"/>
              <a:gd name="connsiteX9" fmla="*/ 2418347 w 7940842"/>
              <a:gd name="connsiteY9" fmla="*/ 3549316 h 6472989"/>
              <a:gd name="connsiteX10" fmla="*/ 2767263 w 7940842"/>
              <a:gd name="connsiteY10" fmla="*/ 4102768 h 6472989"/>
              <a:gd name="connsiteX11" fmla="*/ 3176337 w 7940842"/>
              <a:gd name="connsiteY11" fmla="*/ 4680284 h 6472989"/>
              <a:gd name="connsiteX12" fmla="*/ 3513221 w 7940842"/>
              <a:gd name="connsiteY12" fmla="*/ 4896852 h 6472989"/>
              <a:gd name="connsiteX13" fmla="*/ 4283242 w 7940842"/>
              <a:gd name="connsiteY13" fmla="*/ 5209673 h 6472989"/>
              <a:gd name="connsiteX14" fmla="*/ 4920916 w 7940842"/>
              <a:gd name="connsiteY14" fmla="*/ 5907505 h 6472989"/>
              <a:gd name="connsiteX15" fmla="*/ 5426242 w 7940842"/>
              <a:gd name="connsiteY15" fmla="*/ 6232358 h 6472989"/>
              <a:gd name="connsiteX16" fmla="*/ 5823284 w 7940842"/>
              <a:gd name="connsiteY16" fmla="*/ 6472989 h 6472989"/>
              <a:gd name="connsiteX17" fmla="*/ 6545179 w 7940842"/>
              <a:gd name="connsiteY17" fmla="*/ 6100010 h 6472989"/>
              <a:gd name="connsiteX18" fmla="*/ 7447547 w 7940842"/>
              <a:gd name="connsiteY18" fmla="*/ 5414210 h 6472989"/>
              <a:gd name="connsiteX19" fmla="*/ 7940842 w 7940842"/>
              <a:gd name="connsiteY19" fmla="*/ 4668252 h 6472989"/>
              <a:gd name="connsiteX20" fmla="*/ 7303169 w 7940842"/>
              <a:gd name="connsiteY20" fmla="*/ 3453063 h 6472989"/>
              <a:gd name="connsiteX21" fmla="*/ 5666874 w 7940842"/>
              <a:gd name="connsiteY21" fmla="*/ 2755231 h 6472989"/>
              <a:gd name="connsiteX22" fmla="*/ 5281863 w 7940842"/>
              <a:gd name="connsiteY22" fmla="*/ 2490537 h 6472989"/>
              <a:gd name="connsiteX23" fmla="*/ 3645569 w 7940842"/>
              <a:gd name="connsiteY23" fmla="*/ 1155031 h 6472989"/>
              <a:gd name="connsiteX24" fmla="*/ 2346158 w 7940842"/>
              <a:gd name="connsiteY24" fmla="*/ 240631 h 6472989"/>
              <a:gd name="connsiteX25" fmla="*/ 1768642 w 7940842"/>
              <a:gd name="connsiteY25" fmla="*/ 0 h 6472989"/>
              <a:gd name="connsiteX26" fmla="*/ 1215190 w 7940842"/>
              <a:gd name="connsiteY26" fmla="*/ 12031 h 64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0842" h="6472989">
                <a:moveTo>
                  <a:pt x="1215190" y="12031"/>
                </a:moveTo>
                <a:lnTo>
                  <a:pt x="697832" y="541421"/>
                </a:lnTo>
                <a:lnTo>
                  <a:pt x="397042" y="745958"/>
                </a:lnTo>
                <a:lnTo>
                  <a:pt x="144379" y="974558"/>
                </a:lnTo>
                <a:lnTo>
                  <a:pt x="0" y="1203158"/>
                </a:lnTo>
                <a:lnTo>
                  <a:pt x="228600" y="1576137"/>
                </a:lnTo>
                <a:lnTo>
                  <a:pt x="1094874" y="2153652"/>
                </a:lnTo>
                <a:lnTo>
                  <a:pt x="1672390" y="2815389"/>
                </a:lnTo>
                <a:lnTo>
                  <a:pt x="1888958" y="3176337"/>
                </a:lnTo>
                <a:lnTo>
                  <a:pt x="2418347" y="3549316"/>
                </a:lnTo>
                <a:lnTo>
                  <a:pt x="2767263" y="4102768"/>
                </a:lnTo>
                <a:lnTo>
                  <a:pt x="3176337" y="4680284"/>
                </a:lnTo>
                <a:lnTo>
                  <a:pt x="3513221" y="4896852"/>
                </a:lnTo>
                <a:lnTo>
                  <a:pt x="4283242" y="5209673"/>
                </a:lnTo>
                <a:lnTo>
                  <a:pt x="4920916" y="5907505"/>
                </a:lnTo>
                <a:lnTo>
                  <a:pt x="5426242" y="6232358"/>
                </a:lnTo>
                <a:lnTo>
                  <a:pt x="5823284" y="6472989"/>
                </a:lnTo>
                <a:lnTo>
                  <a:pt x="6545179" y="6100010"/>
                </a:lnTo>
                <a:lnTo>
                  <a:pt x="7447547" y="5414210"/>
                </a:lnTo>
                <a:lnTo>
                  <a:pt x="7940842" y="4668252"/>
                </a:lnTo>
                <a:lnTo>
                  <a:pt x="7303169" y="3453063"/>
                </a:lnTo>
                <a:lnTo>
                  <a:pt x="5666874" y="2755231"/>
                </a:lnTo>
                <a:lnTo>
                  <a:pt x="5281863" y="2490537"/>
                </a:lnTo>
                <a:lnTo>
                  <a:pt x="3645569" y="1155031"/>
                </a:lnTo>
                <a:lnTo>
                  <a:pt x="2346158" y="240631"/>
                </a:lnTo>
                <a:lnTo>
                  <a:pt x="1768642" y="0"/>
                </a:lnTo>
                <a:lnTo>
                  <a:pt x="1215190" y="12031"/>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3300"/>
              </a:solidFill>
              <a:effectLst>
                <a:outerShdw blurRad="38100" dist="38100" dir="2700000" algn="tl">
                  <a:srgbClr val="000000">
                    <a:alpha val="43137"/>
                  </a:srgbClr>
                </a:outerShdw>
              </a:effectLst>
              <a:latin typeface="Arial Rounded MT Bold" pitchFamily="34" charset="0"/>
            </a:endParaRPr>
          </a:p>
        </p:txBody>
      </p:sp>
      <p:pic>
        <p:nvPicPr>
          <p:cNvPr id="29" name="Picture 28"/>
          <p:cNvPicPr>
            <a:picLocks noChangeAspect="1"/>
          </p:cNvPicPr>
          <p:nvPr/>
        </p:nvPicPr>
        <p:blipFill rotWithShape="1">
          <a:blip r:embed="rId13" cstate="print">
            <a:extLst>
              <a:ext uri="{28A0092B-C50C-407E-A947-70E740481C1C}">
                <a14:useLocalDpi xmlns:a14="http://schemas.microsoft.com/office/drawing/2010/main" val="0"/>
              </a:ext>
            </a:extLst>
          </a:blip>
          <a:srcRect l="44896" t="32119"/>
          <a:stretch/>
        </p:blipFill>
        <p:spPr>
          <a:xfrm>
            <a:off x="0" y="4089547"/>
            <a:ext cx="3732792" cy="2768453"/>
          </a:xfrm>
          <a:prstGeom prst="rect">
            <a:avLst/>
          </a:prstGeom>
        </p:spPr>
      </p:pic>
      <p:sp>
        <p:nvSpPr>
          <p:cNvPr id="36" name="Freeform: Shape 35"/>
          <p:cNvSpPr/>
          <p:nvPr/>
        </p:nvSpPr>
        <p:spPr bwMode="auto">
          <a:xfrm>
            <a:off x="1304702" y="4468311"/>
            <a:ext cx="1744176" cy="630040"/>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913806"/>
              <a:gd name="connsiteY0" fmla="*/ 0 h 1464381"/>
              <a:gd name="connsiteX1" fmla="*/ 374173 w 1913806"/>
              <a:gd name="connsiteY1" fmla="*/ 401368 h 1464381"/>
              <a:gd name="connsiteX2" fmla="*/ 651150 w 1913806"/>
              <a:gd name="connsiteY2" fmla="*/ 812432 h 1464381"/>
              <a:gd name="connsiteX3" fmla="*/ 878776 w 1913806"/>
              <a:gd name="connsiteY3" fmla="*/ 1176928 h 1464381"/>
              <a:gd name="connsiteX4" fmla="*/ 1094903 w 1913806"/>
              <a:gd name="connsiteY4" fmla="*/ 1381998 h 1464381"/>
              <a:gd name="connsiteX5" fmla="*/ 1260459 w 1913806"/>
              <a:gd name="connsiteY5" fmla="*/ 1463640 h 1464381"/>
              <a:gd name="connsiteX6" fmla="*/ 1913611 w 1913806"/>
              <a:gd name="connsiteY6" fmla="*/ 953357 h 1464381"/>
              <a:gd name="connsiteX0" fmla="*/ 0 w 1913845"/>
              <a:gd name="connsiteY0" fmla="*/ 0 h 1405632"/>
              <a:gd name="connsiteX1" fmla="*/ 374173 w 1913845"/>
              <a:gd name="connsiteY1" fmla="*/ 401368 h 1405632"/>
              <a:gd name="connsiteX2" fmla="*/ 651150 w 1913845"/>
              <a:gd name="connsiteY2" fmla="*/ 812432 h 1405632"/>
              <a:gd name="connsiteX3" fmla="*/ 878776 w 1913845"/>
              <a:gd name="connsiteY3" fmla="*/ 1176928 h 1405632"/>
              <a:gd name="connsiteX4" fmla="*/ 1094903 w 1913845"/>
              <a:gd name="connsiteY4" fmla="*/ 1381998 h 1405632"/>
              <a:gd name="connsiteX5" fmla="*/ 1361726 w 1913845"/>
              <a:gd name="connsiteY5" fmla="*/ 621570 h 1405632"/>
              <a:gd name="connsiteX6" fmla="*/ 1913611 w 1913845"/>
              <a:gd name="connsiteY6" fmla="*/ 953357 h 1405632"/>
              <a:gd name="connsiteX0" fmla="*/ 0 w 1913611"/>
              <a:gd name="connsiteY0" fmla="*/ 0 h 1387907"/>
              <a:gd name="connsiteX1" fmla="*/ 374173 w 1913611"/>
              <a:gd name="connsiteY1" fmla="*/ 401368 h 1387907"/>
              <a:gd name="connsiteX2" fmla="*/ 651150 w 1913611"/>
              <a:gd name="connsiteY2" fmla="*/ 812432 h 1387907"/>
              <a:gd name="connsiteX3" fmla="*/ 878776 w 1913611"/>
              <a:gd name="connsiteY3" fmla="*/ 1176928 h 1387907"/>
              <a:gd name="connsiteX4" fmla="*/ 1094903 w 1913611"/>
              <a:gd name="connsiteY4" fmla="*/ 1381998 h 1387907"/>
              <a:gd name="connsiteX5" fmla="*/ 1913611 w 1913611"/>
              <a:gd name="connsiteY5" fmla="*/ 953357 h 1387907"/>
              <a:gd name="connsiteX0" fmla="*/ 0 w 1913611"/>
              <a:gd name="connsiteY0" fmla="*/ 0 h 1178833"/>
              <a:gd name="connsiteX1" fmla="*/ 374173 w 1913611"/>
              <a:gd name="connsiteY1" fmla="*/ 401368 h 1178833"/>
              <a:gd name="connsiteX2" fmla="*/ 651150 w 1913611"/>
              <a:gd name="connsiteY2" fmla="*/ 812432 h 1178833"/>
              <a:gd name="connsiteX3" fmla="*/ 878776 w 1913611"/>
              <a:gd name="connsiteY3" fmla="*/ 1176928 h 1178833"/>
              <a:gd name="connsiteX4" fmla="*/ 1913611 w 1913611"/>
              <a:gd name="connsiteY4" fmla="*/ 953357 h 1178833"/>
              <a:gd name="connsiteX0" fmla="*/ 0 w 1913611"/>
              <a:gd name="connsiteY0" fmla="*/ 0 h 953357"/>
              <a:gd name="connsiteX1" fmla="*/ 374173 w 1913611"/>
              <a:gd name="connsiteY1" fmla="*/ 401368 h 953357"/>
              <a:gd name="connsiteX2" fmla="*/ 651150 w 1913611"/>
              <a:gd name="connsiteY2" fmla="*/ 812432 h 953357"/>
              <a:gd name="connsiteX3" fmla="*/ 1913611 w 1913611"/>
              <a:gd name="connsiteY3" fmla="*/ 953357 h 953357"/>
              <a:gd name="connsiteX0" fmla="*/ 0 w 1913611"/>
              <a:gd name="connsiteY0" fmla="*/ 0 h 953357"/>
              <a:gd name="connsiteX1" fmla="*/ 374173 w 1913611"/>
              <a:gd name="connsiteY1" fmla="*/ 401368 h 953357"/>
              <a:gd name="connsiteX2" fmla="*/ 1238501 w 1913611"/>
              <a:gd name="connsiteY2" fmla="*/ 548061 h 953357"/>
              <a:gd name="connsiteX3" fmla="*/ 1913611 w 1913611"/>
              <a:gd name="connsiteY3" fmla="*/ 953357 h 953357"/>
              <a:gd name="connsiteX0" fmla="*/ 0 w 1913611"/>
              <a:gd name="connsiteY0" fmla="*/ 0 h 953357"/>
              <a:gd name="connsiteX1" fmla="*/ 596961 w 1913611"/>
              <a:gd name="connsiteY1" fmla="*/ 283870 h 953357"/>
              <a:gd name="connsiteX2" fmla="*/ 1238501 w 1913611"/>
              <a:gd name="connsiteY2" fmla="*/ 548061 h 953357"/>
              <a:gd name="connsiteX3" fmla="*/ 1913611 w 1913611"/>
              <a:gd name="connsiteY3" fmla="*/ 953357 h 953357"/>
              <a:gd name="connsiteX0" fmla="*/ 0 w 1954118"/>
              <a:gd name="connsiteY0" fmla="*/ 0 h 816276"/>
              <a:gd name="connsiteX1" fmla="*/ 637468 w 1954118"/>
              <a:gd name="connsiteY1" fmla="*/ 146789 h 816276"/>
              <a:gd name="connsiteX2" fmla="*/ 1279008 w 1954118"/>
              <a:gd name="connsiteY2" fmla="*/ 410980 h 816276"/>
              <a:gd name="connsiteX3" fmla="*/ 1954118 w 1954118"/>
              <a:gd name="connsiteY3" fmla="*/ 816276 h 816276"/>
              <a:gd name="connsiteX0" fmla="*/ 0 w 1954118"/>
              <a:gd name="connsiteY0" fmla="*/ 0 h 816276"/>
              <a:gd name="connsiteX1" fmla="*/ 637468 w 1954118"/>
              <a:gd name="connsiteY1" fmla="*/ 146789 h 816276"/>
              <a:gd name="connsiteX2" fmla="*/ 1279008 w 1954118"/>
              <a:gd name="connsiteY2" fmla="*/ 410980 h 816276"/>
              <a:gd name="connsiteX3" fmla="*/ 1954118 w 1954118"/>
              <a:gd name="connsiteY3" fmla="*/ 816276 h 816276"/>
              <a:gd name="connsiteX0" fmla="*/ 0 w 1954118"/>
              <a:gd name="connsiteY0" fmla="*/ 0 h 816276"/>
              <a:gd name="connsiteX1" fmla="*/ 769116 w 1954118"/>
              <a:gd name="connsiteY1" fmla="*/ 176164 h 816276"/>
              <a:gd name="connsiteX2" fmla="*/ 1279008 w 1954118"/>
              <a:gd name="connsiteY2" fmla="*/ 410980 h 816276"/>
              <a:gd name="connsiteX3" fmla="*/ 1954118 w 1954118"/>
              <a:gd name="connsiteY3" fmla="*/ 816276 h 816276"/>
              <a:gd name="connsiteX0" fmla="*/ 0 w 1954118"/>
              <a:gd name="connsiteY0" fmla="*/ 0 h 816276"/>
              <a:gd name="connsiteX1" fmla="*/ 769116 w 1954118"/>
              <a:gd name="connsiteY1" fmla="*/ 176164 h 816276"/>
              <a:gd name="connsiteX2" fmla="*/ 1390403 w 1954118"/>
              <a:gd name="connsiteY2" fmla="*/ 440355 h 816276"/>
              <a:gd name="connsiteX3" fmla="*/ 1954118 w 1954118"/>
              <a:gd name="connsiteY3" fmla="*/ 816276 h 816276"/>
              <a:gd name="connsiteX0" fmla="*/ 0 w 1933865"/>
              <a:gd name="connsiteY0" fmla="*/ 0 h 806484"/>
              <a:gd name="connsiteX1" fmla="*/ 769116 w 1933865"/>
              <a:gd name="connsiteY1" fmla="*/ 176164 h 806484"/>
              <a:gd name="connsiteX2" fmla="*/ 1390403 w 1933865"/>
              <a:gd name="connsiteY2" fmla="*/ 440355 h 806484"/>
              <a:gd name="connsiteX3" fmla="*/ 1933865 w 1933865"/>
              <a:gd name="connsiteY3" fmla="*/ 806484 h 806484"/>
              <a:gd name="connsiteX0" fmla="*/ 0 w 1933865"/>
              <a:gd name="connsiteY0" fmla="*/ 0 h 806484"/>
              <a:gd name="connsiteX1" fmla="*/ 769116 w 1933865"/>
              <a:gd name="connsiteY1" fmla="*/ 176164 h 806484"/>
              <a:gd name="connsiteX2" fmla="*/ 1390403 w 1933865"/>
              <a:gd name="connsiteY2" fmla="*/ 440355 h 806484"/>
              <a:gd name="connsiteX3" fmla="*/ 1933865 w 1933865"/>
              <a:gd name="connsiteY3" fmla="*/ 806484 h 806484"/>
              <a:gd name="connsiteX0" fmla="*/ 0 w 1933865"/>
              <a:gd name="connsiteY0" fmla="*/ 0 h 806484"/>
              <a:gd name="connsiteX1" fmla="*/ 769116 w 1933865"/>
              <a:gd name="connsiteY1" fmla="*/ 176164 h 806484"/>
              <a:gd name="connsiteX2" fmla="*/ 1268882 w 1933865"/>
              <a:gd name="connsiteY2" fmla="*/ 371815 h 806484"/>
              <a:gd name="connsiteX3" fmla="*/ 1933865 w 1933865"/>
              <a:gd name="connsiteY3" fmla="*/ 806484 h 806484"/>
              <a:gd name="connsiteX0" fmla="*/ 0 w 1933865"/>
              <a:gd name="connsiteY0" fmla="*/ 0 h 806484"/>
              <a:gd name="connsiteX1" fmla="*/ 769116 w 1933865"/>
              <a:gd name="connsiteY1" fmla="*/ 176164 h 806484"/>
              <a:gd name="connsiteX2" fmla="*/ 1933865 w 1933865"/>
              <a:gd name="connsiteY2" fmla="*/ 806484 h 806484"/>
              <a:gd name="connsiteX0" fmla="*/ 0 w 1569303"/>
              <a:gd name="connsiteY0" fmla="*/ 0 h 561696"/>
              <a:gd name="connsiteX1" fmla="*/ 769116 w 1569303"/>
              <a:gd name="connsiteY1" fmla="*/ 176164 h 561696"/>
              <a:gd name="connsiteX2" fmla="*/ 1569303 w 1569303"/>
              <a:gd name="connsiteY2" fmla="*/ 561696 h 561696"/>
              <a:gd name="connsiteX0" fmla="*/ 0 w 1569303"/>
              <a:gd name="connsiteY0" fmla="*/ 0 h 561696"/>
              <a:gd name="connsiteX1" fmla="*/ 769116 w 1569303"/>
              <a:gd name="connsiteY1" fmla="*/ 176164 h 561696"/>
              <a:gd name="connsiteX2" fmla="*/ 1569303 w 1569303"/>
              <a:gd name="connsiteY2" fmla="*/ 561696 h 561696"/>
              <a:gd name="connsiteX0" fmla="*/ 0 w 1468036"/>
              <a:gd name="connsiteY0" fmla="*/ 0 h 512738"/>
              <a:gd name="connsiteX1" fmla="*/ 769116 w 1468036"/>
              <a:gd name="connsiteY1" fmla="*/ 176164 h 512738"/>
              <a:gd name="connsiteX2" fmla="*/ 1468036 w 1468036"/>
              <a:gd name="connsiteY2" fmla="*/ 512738 h 512738"/>
              <a:gd name="connsiteX0" fmla="*/ 0 w 1468036"/>
              <a:gd name="connsiteY0" fmla="*/ 0 h 512738"/>
              <a:gd name="connsiteX1" fmla="*/ 769116 w 1468036"/>
              <a:gd name="connsiteY1" fmla="*/ 176164 h 512738"/>
              <a:gd name="connsiteX2" fmla="*/ 1468036 w 1468036"/>
              <a:gd name="connsiteY2" fmla="*/ 512738 h 512738"/>
              <a:gd name="connsiteX0" fmla="*/ 0 w 1468036"/>
              <a:gd name="connsiteY0" fmla="*/ 0 h 512738"/>
              <a:gd name="connsiteX1" fmla="*/ 718482 w 1468036"/>
              <a:gd name="connsiteY1" fmla="*/ 156581 h 512738"/>
              <a:gd name="connsiteX2" fmla="*/ 1468036 w 1468036"/>
              <a:gd name="connsiteY2" fmla="*/ 512738 h 512738"/>
            </a:gdLst>
            <a:ahLst/>
            <a:cxnLst>
              <a:cxn ang="0">
                <a:pos x="connsiteX0" y="connsiteY0"/>
              </a:cxn>
              <a:cxn ang="0">
                <a:pos x="connsiteX1" y="connsiteY1"/>
              </a:cxn>
              <a:cxn ang="0">
                <a:pos x="connsiteX2" y="connsiteY2"/>
              </a:cxn>
            </a:cxnLst>
            <a:rect l="l" t="t" r="r" b="b"/>
            <a:pathLst>
              <a:path w="1468036" h="512738">
                <a:moveTo>
                  <a:pt x="0" y="0"/>
                </a:moveTo>
                <a:cubicBezTo>
                  <a:pt x="221370" y="54616"/>
                  <a:pt x="473809" y="71125"/>
                  <a:pt x="718482" y="156581"/>
                </a:cubicBezTo>
                <a:cubicBezTo>
                  <a:pt x="963155" y="242037"/>
                  <a:pt x="1225380" y="371628"/>
                  <a:pt x="1468036" y="512738"/>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15675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0"/>
                                        <p:tgtEl>
                                          <p:spTgt spid="25"/>
                                        </p:tgtEl>
                                      </p:cBhvr>
                                    </p:animEffect>
                                  </p:childTnLst>
                                </p:cTn>
                              </p:par>
                              <p:par>
                                <p:cTn id="8" presetID="22" presetClass="exit" presetSubtype="1" fill="hold" grpId="0" nodeType="withEffect">
                                  <p:stCondLst>
                                    <p:cond delay="0"/>
                                  </p:stCondLst>
                                  <p:childTnLst>
                                    <p:animEffect transition="out" filter="wipe(up)">
                                      <p:cBhvr>
                                        <p:cTn id="9" dur="5000"/>
                                        <p:tgtEl>
                                          <p:spTgt spid="9"/>
                                        </p:tgtEl>
                                      </p:cBhvr>
                                    </p:animEffect>
                                    <p:set>
                                      <p:cBhvr>
                                        <p:cTn id="10" dur="1" fill="hold">
                                          <p:stCondLst>
                                            <p:cond delay="4999"/>
                                          </p:stCondLst>
                                        </p:cTn>
                                        <p:tgtEl>
                                          <p:spTgt spid="9"/>
                                        </p:tgtEl>
                                        <p:attrNameLst>
                                          <p:attrName>style.visibility</p:attrName>
                                        </p:attrNameLst>
                                      </p:cBhvr>
                                      <p:to>
                                        <p:strVal val="hidden"/>
                                      </p:to>
                                    </p:set>
                                  </p:childTnLst>
                                </p:cTn>
                              </p:par>
                              <p:par>
                                <p:cTn id="11" presetID="22" presetClass="entr" presetSubtype="8"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backgroundRemoval t="6267" b="83200" l="2400" r="95700"/>
                    </a14:imgEffect>
                  </a14:imgLayer>
                </a14:imgProps>
              </a:ext>
              <a:ext uri="{28A0092B-C50C-407E-A947-70E740481C1C}">
                <a14:useLocalDpi xmlns:a14="http://schemas.microsoft.com/office/drawing/2010/main" val="0"/>
              </a:ext>
            </a:extLst>
          </a:blip>
          <a:stretch>
            <a:fillRect/>
          </a:stretch>
        </p:blipFill>
        <p:spPr>
          <a:xfrm rot="19309336">
            <a:off x="6413909" y="4491897"/>
            <a:ext cx="3201294" cy="2400970"/>
          </a:xfrm>
          <a:prstGeom prst="rect">
            <a:avLst/>
          </a:prstGeom>
        </p:spPr>
      </p:pic>
      <p:pic>
        <p:nvPicPr>
          <p:cNvPr id="5" name="Picture 4" descr="shale.tif"/>
          <p:cNvPicPr>
            <a:picLocks noChangeAspect="1"/>
          </p:cNvPicPr>
          <p:nvPr/>
        </p:nvPicPr>
        <p:blipFill>
          <a:blip r:embed="rId5" cstate="print"/>
          <a:stretch>
            <a:fillRect/>
          </a:stretch>
        </p:blipFill>
        <p:spPr>
          <a:xfrm rot="20316575">
            <a:off x="115957" y="37310"/>
            <a:ext cx="2730235" cy="1643978"/>
          </a:xfrm>
          <a:prstGeom prst="rect">
            <a:avLst/>
          </a:prstGeom>
        </p:spPr>
      </p:pic>
      <p:sp>
        <p:nvSpPr>
          <p:cNvPr id="83971" name="Text Box 3"/>
          <p:cNvSpPr txBox="1">
            <a:spLocks noChangeArrowheads="1"/>
          </p:cNvSpPr>
          <p:nvPr/>
        </p:nvSpPr>
        <p:spPr bwMode="auto">
          <a:xfrm>
            <a:off x="567591" y="630700"/>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Shale</a:t>
            </a: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37281">
            <a:off x="1475424" y="653665"/>
            <a:ext cx="2987757" cy="2514696"/>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309" b="100000" l="563" r="99062">
                        <a14:foregroundMark x1="52533" y1="98691" x2="52533" y2="98691"/>
                        <a14:foregroundMark x1="39212" y1="96335" x2="39212" y2="96335"/>
                        <a14:foregroundMark x1="43152" y1="97120" x2="43152" y2="97120"/>
                        <a14:foregroundMark x1="44090" y1="97644" x2="44090" y2="97644"/>
                        <a14:foregroundMark x1="45216" y1="97906" x2="45216" y2="97906"/>
                        <a14:foregroundMark x1="57411" y1="96859" x2="57411" y2="96859"/>
                        <a14:foregroundMark x1="56660" y1="96859" x2="56660" y2="96859"/>
                        <a14:foregroundMark x1="37336" y1="94503" x2="37336" y2="94503"/>
                        <a14:foregroundMark x1="34897" y1="95026" x2="34897" y2="95026"/>
                        <a14:foregroundMark x1="34522" y1="95550" x2="34522" y2="95550"/>
                        <a14:foregroundMark x1="33583" y1="96335" x2="33583" y2="96335"/>
                        <a14:foregroundMark x1="32083" y1="96859" x2="32083" y2="96859"/>
                        <a14:foregroundMark x1="30769" y1="96859" x2="30769" y2="96859"/>
                        <a14:foregroundMark x1="29644" y1="96859" x2="29644" y2="96859"/>
                        <a14:backgroundMark x1="31332" y1="98691" x2="31332" y2="98691"/>
                        <a14:backgroundMark x1="83490" y1="97382" x2="83490" y2="97382"/>
                        <a14:backgroundMark x1="35835" y1="98953" x2="35835" y2="98953"/>
                        <a14:backgroundMark x1="42589" y1="98953" x2="42589" y2="98953"/>
                        <a14:backgroundMark x1="43715" y1="99476" x2="43715" y2="99476"/>
                        <a14:backgroundMark x1="44653" y1="99215" x2="44653" y2="99215"/>
                        <a14:backgroundMark x1="58349" y1="99215" x2="58349" y2="99215"/>
                        <a14:backgroundMark x1="56660" y1="99215" x2="56660" y2="99215"/>
                        <a14:backgroundMark x1="40713" y1="99476" x2="40713" y2="99476"/>
                        <a14:backgroundMark x1="35647" y1="96859" x2="35647" y2="96859"/>
                        <a14:backgroundMark x1="41088" y1="98168" x2="41088" y2="98168"/>
                        <a14:backgroundMark x1="44090" y1="98691" x2="44090" y2="98691"/>
                        <a14:backgroundMark x1="28518" y1="98691" x2="28518" y2="98691"/>
                        <a14:backgroundMark x1="75610" y1="96859" x2="75610" y2="96859"/>
                      </a14:backgroundRemoval>
                    </a14:imgEffect>
                  </a14:imgLayer>
                </a14:imgProps>
              </a:ext>
              <a:ext uri="{28A0092B-C50C-407E-A947-70E740481C1C}">
                <a14:useLocalDpi xmlns:a14="http://schemas.microsoft.com/office/drawing/2010/main" val="0"/>
              </a:ext>
            </a:extLst>
          </a:blip>
          <a:stretch>
            <a:fillRect/>
          </a:stretch>
        </p:blipFill>
        <p:spPr>
          <a:xfrm rot="19408711">
            <a:off x="3308007" y="2311364"/>
            <a:ext cx="2625995" cy="1882045"/>
          </a:xfrm>
          <a:prstGeom prst="rect">
            <a:avLst/>
          </a:prstGeom>
        </p:spPr>
      </p:pic>
      <p:pic>
        <p:nvPicPr>
          <p:cNvPr id="15" name="Picture 14"/>
          <p:cNvPicPr>
            <a:picLocks noChangeAspect="1"/>
          </p:cNvPicPr>
          <p:nvPr/>
        </p:nvPicPr>
        <p:blipFill>
          <a:blip r:embed="rId10">
            <a:extLst>
              <a:ext uri="{BEBA8EAE-BF5A-486C-A8C5-ECC9F3942E4B}">
                <a14:imgProps xmlns:a14="http://schemas.microsoft.com/office/drawing/2010/main">
                  <a14:imgLayer r:embed="rId11">
                    <a14:imgEffect>
                      <a14:backgroundRemoval t="6167" b="82500" l="5125" r="92250"/>
                    </a14:imgEffect>
                  </a14:imgLayer>
                </a14:imgProps>
              </a:ext>
              <a:ext uri="{28A0092B-C50C-407E-A947-70E740481C1C}">
                <a14:useLocalDpi xmlns:a14="http://schemas.microsoft.com/office/drawing/2010/main" val="0"/>
              </a:ext>
            </a:extLst>
          </a:blip>
          <a:stretch>
            <a:fillRect/>
          </a:stretch>
        </p:blipFill>
        <p:spPr>
          <a:xfrm rot="19578543">
            <a:off x="4459493" y="3491478"/>
            <a:ext cx="3523109" cy="2642331"/>
          </a:xfrm>
          <a:prstGeom prst="rect">
            <a:avLst/>
          </a:prstGeom>
        </p:spPr>
      </p:pic>
      <p:sp>
        <p:nvSpPr>
          <p:cNvPr id="12" name="Text Box 3"/>
          <p:cNvSpPr txBox="1">
            <a:spLocks noChangeArrowheads="1"/>
          </p:cNvSpPr>
          <p:nvPr/>
        </p:nvSpPr>
        <p:spPr bwMode="auto">
          <a:xfrm>
            <a:off x="2169202" y="1616704"/>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Slate</a:t>
            </a:r>
          </a:p>
        </p:txBody>
      </p:sp>
      <p:sp>
        <p:nvSpPr>
          <p:cNvPr id="14" name="Text Box 3"/>
          <p:cNvSpPr txBox="1">
            <a:spLocks noChangeArrowheads="1"/>
          </p:cNvSpPr>
          <p:nvPr/>
        </p:nvSpPr>
        <p:spPr bwMode="auto">
          <a:xfrm>
            <a:off x="3927118" y="2890513"/>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Phyllite</a:t>
            </a:r>
          </a:p>
        </p:txBody>
      </p:sp>
      <p:sp>
        <p:nvSpPr>
          <p:cNvPr id="16" name="Text Box 3"/>
          <p:cNvSpPr txBox="1">
            <a:spLocks noChangeArrowheads="1"/>
          </p:cNvSpPr>
          <p:nvPr/>
        </p:nvSpPr>
        <p:spPr bwMode="auto">
          <a:xfrm>
            <a:off x="5289799" y="4294874"/>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Schist</a:t>
            </a:r>
          </a:p>
        </p:txBody>
      </p:sp>
      <p:sp>
        <p:nvSpPr>
          <p:cNvPr id="17" name="Text Box 3"/>
          <p:cNvSpPr txBox="1">
            <a:spLocks noChangeArrowheads="1"/>
          </p:cNvSpPr>
          <p:nvPr/>
        </p:nvSpPr>
        <p:spPr bwMode="auto">
          <a:xfrm>
            <a:off x="7068981" y="5518748"/>
            <a:ext cx="1600200" cy="457200"/>
          </a:xfrm>
          <a:prstGeom prst="rect">
            <a:avLst/>
          </a:prstGeom>
          <a:noFill/>
          <a:ln w="38100">
            <a:noFill/>
            <a:miter lim="800000"/>
            <a:headEnd/>
            <a:tailEnd/>
          </a:ln>
        </p:spPr>
        <p:txBody>
          <a:bodyPr>
            <a:spAutoFit/>
          </a:bodyPr>
          <a:lstStyle/>
          <a:p>
            <a:pPr marL="342900" indent="-342900" algn="ctr">
              <a:spcBef>
                <a:spcPct val="50000"/>
              </a:spcBef>
            </a:pPr>
            <a:r>
              <a:rPr lang="en-US" b="1" dirty="0">
                <a:solidFill>
                  <a:schemeClr val="bg1"/>
                </a:solidFill>
                <a:effectLst/>
                <a:latin typeface="Arial" charset="0"/>
              </a:rPr>
              <a:t>Gneiss</a:t>
            </a:r>
          </a:p>
        </p:txBody>
      </p:sp>
      <p:pic>
        <p:nvPicPr>
          <p:cNvPr id="23" name="Picture 22"/>
          <p:cNvPicPr>
            <a:picLocks noChangeAspect="1"/>
          </p:cNvPicPr>
          <p:nvPr/>
        </p:nvPicPr>
        <p:blipFill>
          <a:blip r:embed="rId12"/>
          <a:stretch>
            <a:fillRect/>
          </a:stretch>
        </p:blipFill>
        <p:spPr>
          <a:xfrm>
            <a:off x="6169275" y="64282"/>
            <a:ext cx="2974725" cy="2309836"/>
          </a:xfrm>
          <a:prstGeom prst="rect">
            <a:avLst/>
          </a:prstGeom>
        </p:spPr>
      </p:pic>
      <p:sp>
        <p:nvSpPr>
          <p:cNvPr id="25" name="Freeform: Shape 24"/>
          <p:cNvSpPr/>
          <p:nvPr/>
        </p:nvSpPr>
        <p:spPr bwMode="auto">
          <a:xfrm>
            <a:off x="6461857" y="385640"/>
            <a:ext cx="1709091" cy="1869643"/>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505" h="1521549">
                <a:moveTo>
                  <a:pt x="0" y="0"/>
                </a:moveTo>
                <a:cubicBezTo>
                  <a:pt x="99849" y="123157"/>
                  <a:pt x="265648" y="265963"/>
                  <a:pt x="374173" y="401368"/>
                </a:cubicBezTo>
                <a:cubicBezTo>
                  <a:pt x="482698" y="536773"/>
                  <a:pt x="567050" y="683172"/>
                  <a:pt x="651150" y="812432"/>
                </a:cubicBezTo>
                <a:cubicBezTo>
                  <a:pt x="735250" y="941692"/>
                  <a:pt x="804817" y="1082000"/>
                  <a:pt x="878776" y="1176928"/>
                </a:cubicBezTo>
                <a:cubicBezTo>
                  <a:pt x="952735" y="1271856"/>
                  <a:pt x="1031289" y="1334213"/>
                  <a:pt x="1094903" y="1381998"/>
                </a:cubicBezTo>
                <a:cubicBezTo>
                  <a:pt x="1158517" y="1429783"/>
                  <a:pt x="1203334" y="1440429"/>
                  <a:pt x="1260459" y="1463640"/>
                </a:cubicBezTo>
                <a:cubicBezTo>
                  <a:pt x="1317584" y="1486851"/>
                  <a:pt x="1450355" y="1525233"/>
                  <a:pt x="1437655" y="1521264"/>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3" name="TextBox 2"/>
          <p:cNvSpPr txBox="1"/>
          <p:nvPr/>
        </p:nvSpPr>
        <p:spPr>
          <a:xfrm>
            <a:off x="6288437" y="2371774"/>
            <a:ext cx="2687194" cy="338554"/>
          </a:xfrm>
          <a:prstGeom prst="rect">
            <a:avLst/>
          </a:prstGeom>
          <a:noFill/>
        </p:spPr>
        <p:txBody>
          <a:bodyPr wrap="square" rtlCol="0">
            <a:spAutoFit/>
          </a:bodyPr>
          <a:lstStyle/>
          <a:p>
            <a:pPr algn="ctr"/>
            <a:r>
              <a:rPr lang="en-US" sz="1600" b="1" dirty="0">
                <a:solidFill>
                  <a:srgbClr val="FF0000"/>
                </a:solidFill>
                <a:effectLst/>
                <a:latin typeface="Arial" pitchFamily="34" charset="0"/>
                <a:cs typeface="Arial" pitchFamily="34" charset="0"/>
              </a:rPr>
              <a:t>Typical subduction path</a:t>
            </a:r>
          </a:p>
        </p:txBody>
      </p:sp>
      <p:pic>
        <p:nvPicPr>
          <p:cNvPr id="29" name="Picture 28"/>
          <p:cNvPicPr>
            <a:picLocks noChangeAspect="1"/>
          </p:cNvPicPr>
          <p:nvPr/>
        </p:nvPicPr>
        <p:blipFill rotWithShape="1">
          <a:blip r:embed="rId13" cstate="print">
            <a:extLst>
              <a:ext uri="{28A0092B-C50C-407E-A947-70E740481C1C}">
                <a14:useLocalDpi xmlns:a14="http://schemas.microsoft.com/office/drawing/2010/main" val="0"/>
              </a:ext>
            </a:extLst>
          </a:blip>
          <a:srcRect l="44896" t="32119"/>
          <a:stretch/>
        </p:blipFill>
        <p:spPr>
          <a:xfrm>
            <a:off x="0" y="4089547"/>
            <a:ext cx="3732792" cy="2768453"/>
          </a:xfrm>
          <a:prstGeom prst="rect">
            <a:avLst/>
          </a:prstGeom>
        </p:spPr>
      </p:pic>
      <p:sp>
        <p:nvSpPr>
          <p:cNvPr id="36" name="Freeform: Shape 35"/>
          <p:cNvSpPr/>
          <p:nvPr/>
        </p:nvSpPr>
        <p:spPr bwMode="auto">
          <a:xfrm>
            <a:off x="1304702" y="4468311"/>
            <a:ext cx="1744176" cy="630040"/>
          </a:xfrm>
          <a:custGeom>
            <a:avLst/>
            <a:gdLst>
              <a:gd name="connsiteX0" fmla="*/ 0 w 1367214"/>
              <a:gd name="connsiteY0" fmla="*/ 0 h 1498841"/>
              <a:gd name="connsiteX1" fmla="*/ 428625 w 1367214"/>
              <a:gd name="connsiteY1" fmla="*/ 457200 h 1498841"/>
              <a:gd name="connsiteX2" fmla="*/ 590550 w 1367214"/>
              <a:gd name="connsiteY2" fmla="*/ 742950 h 1498841"/>
              <a:gd name="connsiteX3" fmla="*/ 762000 w 1367214"/>
              <a:gd name="connsiteY3" fmla="*/ 1171575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367214"/>
              <a:gd name="connsiteY0" fmla="*/ 0 h 1498841"/>
              <a:gd name="connsiteX1" fmla="*/ 428625 w 1367214"/>
              <a:gd name="connsiteY1" fmla="*/ 457200 h 1498841"/>
              <a:gd name="connsiteX2" fmla="*/ 590550 w 1367214"/>
              <a:gd name="connsiteY2" fmla="*/ 742950 h 1498841"/>
              <a:gd name="connsiteX3" fmla="*/ 818119 w 1367214"/>
              <a:gd name="connsiteY3" fmla="*/ 1156072 h 1498841"/>
              <a:gd name="connsiteX4" fmla="*/ 1200150 w 1367214"/>
              <a:gd name="connsiteY4" fmla="*/ 1390650 h 1498841"/>
              <a:gd name="connsiteX5" fmla="*/ 1352550 w 1367214"/>
              <a:gd name="connsiteY5" fmla="*/ 1485900 h 1498841"/>
              <a:gd name="connsiteX6" fmla="*/ 1352550 w 1367214"/>
              <a:gd name="connsiteY6" fmla="*/ 1495425 h 1498841"/>
              <a:gd name="connsiteX0" fmla="*/ 0 w 1442449"/>
              <a:gd name="connsiteY0" fmla="*/ 0 h 1498841"/>
              <a:gd name="connsiteX1" fmla="*/ 428625 w 1442449"/>
              <a:gd name="connsiteY1" fmla="*/ 457200 h 1498841"/>
              <a:gd name="connsiteX2" fmla="*/ 590550 w 1442449"/>
              <a:gd name="connsiteY2" fmla="*/ 742950 h 1498841"/>
              <a:gd name="connsiteX3" fmla="*/ 818119 w 1442449"/>
              <a:gd name="connsiteY3" fmla="*/ 1156072 h 1498841"/>
              <a:gd name="connsiteX4" fmla="*/ 1200150 w 1442449"/>
              <a:gd name="connsiteY4" fmla="*/ 1390650 h 1498841"/>
              <a:gd name="connsiteX5" fmla="*/ 1352550 w 1442449"/>
              <a:gd name="connsiteY5" fmla="*/ 1485900 h 1498841"/>
              <a:gd name="connsiteX6" fmla="*/ 1440737 w 1442449"/>
              <a:gd name="connsiteY6" fmla="*/ 1495425 h 1498841"/>
              <a:gd name="connsiteX0" fmla="*/ 0 w 1497889"/>
              <a:gd name="connsiteY0" fmla="*/ 0 h 1491921"/>
              <a:gd name="connsiteX1" fmla="*/ 428625 w 1497889"/>
              <a:gd name="connsiteY1" fmla="*/ 457200 h 1491921"/>
              <a:gd name="connsiteX2" fmla="*/ 590550 w 1497889"/>
              <a:gd name="connsiteY2" fmla="*/ 742950 h 1491921"/>
              <a:gd name="connsiteX3" fmla="*/ 818119 w 1497889"/>
              <a:gd name="connsiteY3" fmla="*/ 1156072 h 1491921"/>
              <a:gd name="connsiteX4" fmla="*/ 1200150 w 1497889"/>
              <a:gd name="connsiteY4" fmla="*/ 1390650 h 1491921"/>
              <a:gd name="connsiteX5" fmla="*/ 1352550 w 1497889"/>
              <a:gd name="connsiteY5" fmla="*/ 1485900 h 1491921"/>
              <a:gd name="connsiteX6" fmla="*/ 1496856 w 1497889"/>
              <a:gd name="connsiteY6" fmla="*/ 1479922 h 1491921"/>
              <a:gd name="connsiteX0" fmla="*/ 0 w 1498058"/>
              <a:gd name="connsiteY0" fmla="*/ 0 h 1494493"/>
              <a:gd name="connsiteX1" fmla="*/ 428625 w 1498058"/>
              <a:gd name="connsiteY1" fmla="*/ 457200 h 1494493"/>
              <a:gd name="connsiteX2" fmla="*/ 590550 w 1498058"/>
              <a:gd name="connsiteY2" fmla="*/ 742950 h 1494493"/>
              <a:gd name="connsiteX3" fmla="*/ 818119 w 1498058"/>
              <a:gd name="connsiteY3" fmla="*/ 1156072 h 1494493"/>
              <a:gd name="connsiteX4" fmla="*/ 1098191 w 1498058"/>
              <a:gd name="connsiteY4" fmla="*/ 1355669 h 1494493"/>
              <a:gd name="connsiteX5" fmla="*/ 1352550 w 1498058"/>
              <a:gd name="connsiteY5" fmla="*/ 1485900 h 1494493"/>
              <a:gd name="connsiteX6" fmla="*/ 1496856 w 1498058"/>
              <a:gd name="connsiteY6" fmla="*/ 1479922 h 1494493"/>
              <a:gd name="connsiteX0" fmla="*/ 0 w 1497811"/>
              <a:gd name="connsiteY0" fmla="*/ 0 h 1482075"/>
              <a:gd name="connsiteX1" fmla="*/ 428625 w 1497811"/>
              <a:gd name="connsiteY1" fmla="*/ 457200 h 1482075"/>
              <a:gd name="connsiteX2" fmla="*/ 590550 w 1497811"/>
              <a:gd name="connsiteY2" fmla="*/ 742950 h 1482075"/>
              <a:gd name="connsiteX3" fmla="*/ 818119 w 1497811"/>
              <a:gd name="connsiteY3" fmla="*/ 1156072 h 1482075"/>
              <a:gd name="connsiteX4" fmla="*/ 1098191 w 1497811"/>
              <a:gd name="connsiteY4" fmla="*/ 1355669 h 1482075"/>
              <a:gd name="connsiteX5" fmla="*/ 1326238 w 1497811"/>
              <a:gd name="connsiteY5" fmla="*/ 1463640 h 1482075"/>
              <a:gd name="connsiteX6" fmla="*/ 1496856 w 1497811"/>
              <a:gd name="connsiteY6" fmla="*/ 1479922 h 1482075"/>
              <a:gd name="connsiteX0" fmla="*/ 0 w 1504350"/>
              <a:gd name="connsiteY0" fmla="*/ 0 h 1508985"/>
              <a:gd name="connsiteX1" fmla="*/ 428625 w 1504350"/>
              <a:gd name="connsiteY1" fmla="*/ 457200 h 1508985"/>
              <a:gd name="connsiteX2" fmla="*/ 590550 w 1504350"/>
              <a:gd name="connsiteY2" fmla="*/ 74295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28625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06996 w 1504350"/>
              <a:gd name="connsiteY2" fmla="*/ 730230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18119 w 1504350"/>
              <a:gd name="connsiteY3" fmla="*/ 1156072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5469 w 1504350"/>
              <a:gd name="connsiteY1" fmla="*/ 457200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350"/>
              <a:gd name="connsiteY0" fmla="*/ 0 h 1508985"/>
              <a:gd name="connsiteX1" fmla="*/ 418758 w 1504350"/>
              <a:gd name="connsiteY1" fmla="*/ 406318 h 1508985"/>
              <a:gd name="connsiteX2" fmla="*/ 643176 w 1504350"/>
              <a:gd name="connsiteY2" fmla="*/ 755671 h 1508985"/>
              <a:gd name="connsiteX3" fmla="*/ 864166 w 1504350"/>
              <a:gd name="connsiteY3" fmla="*/ 1159253 h 1508985"/>
              <a:gd name="connsiteX4" fmla="*/ 1098191 w 1504350"/>
              <a:gd name="connsiteY4" fmla="*/ 1355669 h 1508985"/>
              <a:gd name="connsiteX5" fmla="*/ 1326238 w 1504350"/>
              <a:gd name="connsiteY5" fmla="*/ 1463640 h 1508985"/>
              <a:gd name="connsiteX6" fmla="*/ 1503434 w 1504350"/>
              <a:gd name="connsiteY6" fmla="*/ 1508544 h 1508985"/>
              <a:gd name="connsiteX0" fmla="*/ 0 w 1504057"/>
              <a:gd name="connsiteY0" fmla="*/ 0 h 1508736"/>
              <a:gd name="connsiteX1" fmla="*/ 418758 w 1504057"/>
              <a:gd name="connsiteY1" fmla="*/ 406318 h 1508736"/>
              <a:gd name="connsiteX2" fmla="*/ 643176 w 1504057"/>
              <a:gd name="connsiteY2" fmla="*/ 755671 h 1508736"/>
              <a:gd name="connsiteX3" fmla="*/ 864166 w 1504057"/>
              <a:gd name="connsiteY3" fmla="*/ 1159253 h 1508736"/>
              <a:gd name="connsiteX4" fmla="*/ 1098191 w 1504057"/>
              <a:gd name="connsiteY4" fmla="*/ 1355669 h 1508736"/>
              <a:gd name="connsiteX5" fmla="*/ 1263747 w 1504057"/>
              <a:gd name="connsiteY5" fmla="*/ 1428659 h 1508736"/>
              <a:gd name="connsiteX6" fmla="*/ 1503434 w 1504057"/>
              <a:gd name="connsiteY6" fmla="*/ 1508544 h 1508736"/>
              <a:gd name="connsiteX0" fmla="*/ 0 w 1441793"/>
              <a:gd name="connsiteY0" fmla="*/ 0 h 1486558"/>
              <a:gd name="connsiteX1" fmla="*/ 418758 w 1441793"/>
              <a:gd name="connsiteY1" fmla="*/ 406318 h 1486558"/>
              <a:gd name="connsiteX2" fmla="*/ 643176 w 1441793"/>
              <a:gd name="connsiteY2" fmla="*/ 755671 h 1486558"/>
              <a:gd name="connsiteX3" fmla="*/ 864166 w 1441793"/>
              <a:gd name="connsiteY3" fmla="*/ 1159253 h 1486558"/>
              <a:gd name="connsiteX4" fmla="*/ 1098191 w 1441793"/>
              <a:gd name="connsiteY4" fmla="*/ 1355669 h 1486558"/>
              <a:gd name="connsiteX5" fmla="*/ 1263747 w 1441793"/>
              <a:gd name="connsiteY5" fmla="*/ 1428659 h 1486558"/>
              <a:gd name="connsiteX6" fmla="*/ 1440943 w 1441793"/>
              <a:gd name="connsiteY6" fmla="*/ 1486283 h 1486558"/>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39888 w 1438505"/>
              <a:gd name="connsiteY2" fmla="*/ 7906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15470 w 1438505"/>
              <a:gd name="connsiteY1" fmla="*/ 44129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404208 w 1438505"/>
              <a:gd name="connsiteY1" fmla="*/ 444929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487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8659 w 1438505"/>
              <a:gd name="connsiteY2" fmla="*/ 82695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60878 w 1438505"/>
              <a:gd name="connsiteY3" fmla="*/ 1194234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39"/>
              <a:gd name="connsiteX1" fmla="*/ 374173 w 1438505"/>
              <a:gd name="connsiteY1" fmla="*/ 401368 h 1521539"/>
              <a:gd name="connsiteX2" fmla="*/ 651150 w 1438505"/>
              <a:gd name="connsiteY2" fmla="*/ 812432 h 1521539"/>
              <a:gd name="connsiteX3" fmla="*/ 878776 w 1438505"/>
              <a:gd name="connsiteY3" fmla="*/ 1176928 h 1521539"/>
              <a:gd name="connsiteX4" fmla="*/ 1094903 w 1438505"/>
              <a:gd name="connsiteY4" fmla="*/ 1390650 h 1521539"/>
              <a:gd name="connsiteX5" fmla="*/ 1260459 w 1438505"/>
              <a:gd name="connsiteY5" fmla="*/ 1463640 h 1521539"/>
              <a:gd name="connsiteX6" fmla="*/ 1437655 w 1438505"/>
              <a:gd name="connsiteY6" fmla="*/ 1521264 h 1521539"/>
              <a:gd name="connsiteX0" fmla="*/ 0 w 1438505"/>
              <a:gd name="connsiteY0" fmla="*/ 0 h 1521549"/>
              <a:gd name="connsiteX1" fmla="*/ 374173 w 1438505"/>
              <a:gd name="connsiteY1" fmla="*/ 401368 h 1521549"/>
              <a:gd name="connsiteX2" fmla="*/ 651150 w 1438505"/>
              <a:gd name="connsiteY2" fmla="*/ 812432 h 1521549"/>
              <a:gd name="connsiteX3" fmla="*/ 878776 w 1438505"/>
              <a:gd name="connsiteY3" fmla="*/ 1176928 h 1521549"/>
              <a:gd name="connsiteX4" fmla="*/ 1094903 w 1438505"/>
              <a:gd name="connsiteY4" fmla="*/ 1381998 h 1521549"/>
              <a:gd name="connsiteX5" fmla="*/ 1260459 w 1438505"/>
              <a:gd name="connsiteY5" fmla="*/ 1463640 h 1521549"/>
              <a:gd name="connsiteX6" fmla="*/ 1437655 w 1438505"/>
              <a:gd name="connsiteY6" fmla="*/ 1521264 h 1521549"/>
              <a:gd name="connsiteX0" fmla="*/ 0 w 1913806"/>
              <a:gd name="connsiteY0" fmla="*/ 0 h 1464381"/>
              <a:gd name="connsiteX1" fmla="*/ 374173 w 1913806"/>
              <a:gd name="connsiteY1" fmla="*/ 401368 h 1464381"/>
              <a:gd name="connsiteX2" fmla="*/ 651150 w 1913806"/>
              <a:gd name="connsiteY2" fmla="*/ 812432 h 1464381"/>
              <a:gd name="connsiteX3" fmla="*/ 878776 w 1913806"/>
              <a:gd name="connsiteY3" fmla="*/ 1176928 h 1464381"/>
              <a:gd name="connsiteX4" fmla="*/ 1094903 w 1913806"/>
              <a:gd name="connsiteY4" fmla="*/ 1381998 h 1464381"/>
              <a:gd name="connsiteX5" fmla="*/ 1260459 w 1913806"/>
              <a:gd name="connsiteY5" fmla="*/ 1463640 h 1464381"/>
              <a:gd name="connsiteX6" fmla="*/ 1913611 w 1913806"/>
              <a:gd name="connsiteY6" fmla="*/ 953357 h 1464381"/>
              <a:gd name="connsiteX0" fmla="*/ 0 w 1913845"/>
              <a:gd name="connsiteY0" fmla="*/ 0 h 1405632"/>
              <a:gd name="connsiteX1" fmla="*/ 374173 w 1913845"/>
              <a:gd name="connsiteY1" fmla="*/ 401368 h 1405632"/>
              <a:gd name="connsiteX2" fmla="*/ 651150 w 1913845"/>
              <a:gd name="connsiteY2" fmla="*/ 812432 h 1405632"/>
              <a:gd name="connsiteX3" fmla="*/ 878776 w 1913845"/>
              <a:gd name="connsiteY3" fmla="*/ 1176928 h 1405632"/>
              <a:gd name="connsiteX4" fmla="*/ 1094903 w 1913845"/>
              <a:gd name="connsiteY4" fmla="*/ 1381998 h 1405632"/>
              <a:gd name="connsiteX5" fmla="*/ 1361726 w 1913845"/>
              <a:gd name="connsiteY5" fmla="*/ 621570 h 1405632"/>
              <a:gd name="connsiteX6" fmla="*/ 1913611 w 1913845"/>
              <a:gd name="connsiteY6" fmla="*/ 953357 h 1405632"/>
              <a:gd name="connsiteX0" fmla="*/ 0 w 1913611"/>
              <a:gd name="connsiteY0" fmla="*/ 0 h 1387907"/>
              <a:gd name="connsiteX1" fmla="*/ 374173 w 1913611"/>
              <a:gd name="connsiteY1" fmla="*/ 401368 h 1387907"/>
              <a:gd name="connsiteX2" fmla="*/ 651150 w 1913611"/>
              <a:gd name="connsiteY2" fmla="*/ 812432 h 1387907"/>
              <a:gd name="connsiteX3" fmla="*/ 878776 w 1913611"/>
              <a:gd name="connsiteY3" fmla="*/ 1176928 h 1387907"/>
              <a:gd name="connsiteX4" fmla="*/ 1094903 w 1913611"/>
              <a:gd name="connsiteY4" fmla="*/ 1381998 h 1387907"/>
              <a:gd name="connsiteX5" fmla="*/ 1913611 w 1913611"/>
              <a:gd name="connsiteY5" fmla="*/ 953357 h 1387907"/>
              <a:gd name="connsiteX0" fmla="*/ 0 w 1913611"/>
              <a:gd name="connsiteY0" fmla="*/ 0 h 1178833"/>
              <a:gd name="connsiteX1" fmla="*/ 374173 w 1913611"/>
              <a:gd name="connsiteY1" fmla="*/ 401368 h 1178833"/>
              <a:gd name="connsiteX2" fmla="*/ 651150 w 1913611"/>
              <a:gd name="connsiteY2" fmla="*/ 812432 h 1178833"/>
              <a:gd name="connsiteX3" fmla="*/ 878776 w 1913611"/>
              <a:gd name="connsiteY3" fmla="*/ 1176928 h 1178833"/>
              <a:gd name="connsiteX4" fmla="*/ 1913611 w 1913611"/>
              <a:gd name="connsiteY4" fmla="*/ 953357 h 1178833"/>
              <a:gd name="connsiteX0" fmla="*/ 0 w 1913611"/>
              <a:gd name="connsiteY0" fmla="*/ 0 h 953357"/>
              <a:gd name="connsiteX1" fmla="*/ 374173 w 1913611"/>
              <a:gd name="connsiteY1" fmla="*/ 401368 h 953357"/>
              <a:gd name="connsiteX2" fmla="*/ 651150 w 1913611"/>
              <a:gd name="connsiteY2" fmla="*/ 812432 h 953357"/>
              <a:gd name="connsiteX3" fmla="*/ 1913611 w 1913611"/>
              <a:gd name="connsiteY3" fmla="*/ 953357 h 953357"/>
              <a:gd name="connsiteX0" fmla="*/ 0 w 1913611"/>
              <a:gd name="connsiteY0" fmla="*/ 0 h 953357"/>
              <a:gd name="connsiteX1" fmla="*/ 374173 w 1913611"/>
              <a:gd name="connsiteY1" fmla="*/ 401368 h 953357"/>
              <a:gd name="connsiteX2" fmla="*/ 1238501 w 1913611"/>
              <a:gd name="connsiteY2" fmla="*/ 548061 h 953357"/>
              <a:gd name="connsiteX3" fmla="*/ 1913611 w 1913611"/>
              <a:gd name="connsiteY3" fmla="*/ 953357 h 953357"/>
              <a:gd name="connsiteX0" fmla="*/ 0 w 1913611"/>
              <a:gd name="connsiteY0" fmla="*/ 0 h 953357"/>
              <a:gd name="connsiteX1" fmla="*/ 596961 w 1913611"/>
              <a:gd name="connsiteY1" fmla="*/ 283870 h 953357"/>
              <a:gd name="connsiteX2" fmla="*/ 1238501 w 1913611"/>
              <a:gd name="connsiteY2" fmla="*/ 548061 h 953357"/>
              <a:gd name="connsiteX3" fmla="*/ 1913611 w 1913611"/>
              <a:gd name="connsiteY3" fmla="*/ 953357 h 953357"/>
              <a:gd name="connsiteX0" fmla="*/ 0 w 1954118"/>
              <a:gd name="connsiteY0" fmla="*/ 0 h 816276"/>
              <a:gd name="connsiteX1" fmla="*/ 637468 w 1954118"/>
              <a:gd name="connsiteY1" fmla="*/ 146789 h 816276"/>
              <a:gd name="connsiteX2" fmla="*/ 1279008 w 1954118"/>
              <a:gd name="connsiteY2" fmla="*/ 410980 h 816276"/>
              <a:gd name="connsiteX3" fmla="*/ 1954118 w 1954118"/>
              <a:gd name="connsiteY3" fmla="*/ 816276 h 816276"/>
              <a:gd name="connsiteX0" fmla="*/ 0 w 1954118"/>
              <a:gd name="connsiteY0" fmla="*/ 0 h 816276"/>
              <a:gd name="connsiteX1" fmla="*/ 637468 w 1954118"/>
              <a:gd name="connsiteY1" fmla="*/ 146789 h 816276"/>
              <a:gd name="connsiteX2" fmla="*/ 1279008 w 1954118"/>
              <a:gd name="connsiteY2" fmla="*/ 410980 h 816276"/>
              <a:gd name="connsiteX3" fmla="*/ 1954118 w 1954118"/>
              <a:gd name="connsiteY3" fmla="*/ 816276 h 816276"/>
              <a:gd name="connsiteX0" fmla="*/ 0 w 1954118"/>
              <a:gd name="connsiteY0" fmla="*/ 0 h 816276"/>
              <a:gd name="connsiteX1" fmla="*/ 769116 w 1954118"/>
              <a:gd name="connsiteY1" fmla="*/ 176164 h 816276"/>
              <a:gd name="connsiteX2" fmla="*/ 1279008 w 1954118"/>
              <a:gd name="connsiteY2" fmla="*/ 410980 h 816276"/>
              <a:gd name="connsiteX3" fmla="*/ 1954118 w 1954118"/>
              <a:gd name="connsiteY3" fmla="*/ 816276 h 816276"/>
              <a:gd name="connsiteX0" fmla="*/ 0 w 1954118"/>
              <a:gd name="connsiteY0" fmla="*/ 0 h 816276"/>
              <a:gd name="connsiteX1" fmla="*/ 769116 w 1954118"/>
              <a:gd name="connsiteY1" fmla="*/ 176164 h 816276"/>
              <a:gd name="connsiteX2" fmla="*/ 1390403 w 1954118"/>
              <a:gd name="connsiteY2" fmla="*/ 440355 h 816276"/>
              <a:gd name="connsiteX3" fmla="*/ 1954118 w 1954118"/>
              <a:gd name="connsiteY3" fmla="*/ 816276 h 816276"/>
              <a:gd name="connsiteX0" fmla="*/ 0 w 1933865"/>
              <a:gd name="connsiteY0" fmla="*/ 0 h 806484"/>
              <a:gd name="connsiteX1" fmla="*/ 769116 w 1933865"/>
              <a:gd name="connsiteY1" fmla="*/ 176164 h 806484"/>
              <a:gd name="connsiteX2" fmla="*/ 1390403 w 1933865"/>
              <a:gd name="connsiteY2" fmla="*/ 440355 h 806484"/>
              <a:gd name="connsiteX3" fmla="*/ 1933865 w 1933865"/>
              <a:gd name="connsiteY3" fmla="*/ 806484 h 806484"/>
              <a:gd name="connsiteX0" fmla="*/ 0 w 1933865"/>
              <a:gd name="connsiteY0" fmla="*/ 0 h 806484"/>
              <a:gd name="connsiteX1" fmla="*/ 769116 w 1933865"/>
              <a:gd name="connsiteY1" fmla="*/ 176164 h 806484"/>
              <a:gd name="connsiteX2" fmla="*/ 1390403 w 1933865"/>
              <a:gd name="connsiteY2" fmla="*/ 440355 h 806484"/>
              <a:gd name="connsiteX3" fmla="*/ 1933865 w 1933865"/>
              <a:gd name="connsiteY3" fmla="*/ 806484 h 806484"/>
              <a:gd name="connsiteX0" fmla="*/ 0 w 1933865"/>
              <a:gd name="connsiteY0" fmla="*/ 0 h 806484"/>
              <a:gd name="connsiteX1" fmla="*/ 769116 w 1933865"/>
              <a:gd name="connsiteY1" fmla="*/ 176164 h 806484"/>
              <a:gd name="connsiteX2" fmla="*/ 1268882 w 1933865"/>
              <a:gd name="connsiteY2" fmla="*/ 371815 h 806484"/>
              <a:gd name="connsiteX3" fmla="*/ 1933865 w 1933865"/>
              <a:gd name="connsiteY3" fmla="*/ 806484 h 806484"/>
              <a:gd name="connsiteX0" fmla="*/ 0 w 1933865"/>
              <a:gd name="connsiteY0" fmla="*/ 0 h 806484"/>
              <a:gd name="connsiteX1" fmla="*/ 769116 w 1933865"/>
              <a:gd name="connsiteY1" fmla="*/ 176164 h 806484"/>
              <a:gd name="connsiteX2" fmla="*/ 1933865 w 1933865"/>
              <a:gd name="connsiteY2" fmla="*/ 806484 h 806484"/>
              <a:gd name="connsiteX0" fmla="*/ 0 w 1569303"/>
              <a:gd name="connsiteY0" fmla="*/ 0 h 561696"/>
              <a:gd name="connsiteX1" fmla="*/ 769116 w 1569303"/>
              <a:gd name="connsiteY1" fmla="*/ 176164 h 561696"/>
              <a:gd name="connsiteX2" fmla="*/ 1569303 w 1569303"/>
              <a:gd name="connsiteY2" fmla="*/ 561696 h 561696"/>
              <a:gd name="connsiteX0" fmla="*/ 0 w 1569303"/>
              <a:gd name="connsiteY0" fmla="*/ 0 h 561696"/>
              <a:gd name="connsiteX1" fmla="*/ 769116 w 1569303"/>
              <a:gd name="connsiteY1" fmla="*/ 176164 h 561696"/>
              <a:gd name="connsiteX2" fmla="*/ 1569303 w 1569303"/>
              <a:gd name="connsiteY2" fmla="*/ 561696 h 561696"/>
              <a:gd name="connsiteX0" fmla="*/ 0 w 1468036"/>
              <a:gd name="connsiteY0" fmla="*/ 0 h 512738"/>
              <a:gd name="connsiteX1" fmla="*/ 769116 w 1468036"/>
              <a:gd name="connsiteY1" fmla="*/ 176164 h 512738"/>
              <a:gd name="connsiteX2" fmla="*/ 1468036 w 1468036"/>
              <a:gd name="connsiteY2" fmla="*/ 512738 h 512738"/>
              <a:gd name="connsiteX0" fmla="*/ 0 w 1468036"/>
              <a:gd name="connsiteY0" fmla="*/ 0 h 512738"/>
              <a:gd name="connsiteX1" fmla="*/ 769116 w 1468036"/>
              <a:gd name="connsiteY1" fmla="*/ 176164 h 512738"/>
              <a:gd name="connsiteX2" fmla="*/ 1468036 w 1468036"/>
              <a:gd name="connsiteY2" fmla="*/ 512738 h 512738"/>
              <a:gd name="connsiteX0" fmla="*/ 0 w 1468036"/>
              <a:gd name="connsiteY0" fmla="*/ 0 h 512738"/>
              <a:gd name="connsiteX1" fmla="*/ 718482 w 1468036"/>
              <a:gd name="connsiteY1" fmla="*/ 156581 h 512738"/>
              <a:gd name="connsiteX2" fmla="*/ 1468036 w 1468036"/>
              <a:gd name="connsiteY2" fmla="*/ 512738 h 512738"/>
            </a:gdLst>
            <a:ahLst/>
            <a:cxnLst>
              <a:cxn ang="0">
                <a:pos x="connsiteX0" y="connsiteY0"/>
              </a:cxn>
              <a:cxn ang="0">
                <a:pos x="connsiteX1" y="connsiteY1"/>
              </a:cxn>
              <a:cxn ang="0">
                <a:pos x="connsiteX2" y="connsiteY2"/>
              </a:cxn>
            </a:cxnLst>
            <a:rect l="l" t="t" r="r" b="b"/>
            <a:pathLst>
              <a:path w="1468036" h="512738">
                <a:moveTo>
                  <a:pt x="0" y="0"/>
                </a:moveTo>
                <a:cubicBezTo>
                  <a:pt x="221370" y="54616"/>
                  <a:pt x="473809" y="71125"/>
                  <a:pt x="718482" y="156581"/>
                </a:cubicBezTo>
                <a:cubicBezTo>
                  <a:pt x="963155" y="242037"/>
                  <a:pt x="1225380" y="371628"/>
                  <a:pt x="1468036" y="512738"/>
                </a:cubicBezTo>
              </a:path>
            </a:pathLst>
          </a:custGeom>
          <a:no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3300"/>
              </a:solidFill>
              <a:effectLst>
                <a:outerShdw blurRad="38100" dist="38100" dir="2700000" algn="tl">
                  <a:srgbClr val="000000">
                    <a:alpha val="43137"/>
                  </a:srgbClr>
                </a:outerShdw>
              </a:effectLst>
              <a:latin typeface="Arial Rounded MT Bold" pitchFamily="34" charset="0"/>
            </a:endParaRPr>
          </a:p>
        </p:txBody>
      </p:sp>
      <p:sp>
        <p:nvSpPr>
          <p:cNvPr id="18" name="TextBox 17"/>
          <p:cNvSpPr txBox="1"/>
          <p:nvPr/>
        </p:nvSpPr>
        <p:spPr>
          <a:xfrm>
            <a:off x="136488" y="3017094"/>
            <a:ext cx="2969302" cy="830997"/>
          </a:xfrm>
          <a:prstGeom prst="rect">
            <a:avLst/>
          </a:prstGeom>
          <a:noFill/>
        </p:spPr>
        <p:txBody>
          <a:bodyPr wrap="square" rtlCol="0">
            <a:spAutoFit/>
          </a:bodyPr>
          <a:lstStyle/>
          <a:p>
            <a:pPr algn="ctr"/>
            <a:r>
              <a:rPr lang="en-US" b="1" dirty="0">
                <a:solidFill>
                  <a:srgbClr val="FF0000"/>
                </a:solidFill>
                <a:latin typeface="Arial" pitchFamily="34" charset="0"/>
                <a:cs typeface="Arial" pitchFamily="34" charset="0"/>
              </a:rPr>
              <a:t>None are common in Catalina!</a:t>
            </a:r>
          </a:p>
        </p:txBody>
      </p:sp>
      <p:sp>
        <p:nvSpPr>
          <p:cNvPr id="19" name="TextBox 18"/>
          <p:cNvSpPr txBox="1"/>
          <p:nvPr/>
        </p:nvSpPr>
        <p:spPr>
          <a:xfrm>
            <a:off x="3423937" y="5811490"/>
            <a:ext cx="2131980" cy="830997"/>
          </a:xfrm>
          <a:prstGeom prst="rect">
            <a:avLst/>
          </a:prstGeom>
          <a:noFill/>
        </p:spPr>
        <p:txBody>
          <a:bodyPr wrap="square" rtlCol="0">
            <a:spAutoFit/>
          </a:bodyPr>
          <a:lstStyle/>
          <a:p>
            <a:pPr algn="ctr"/>
            <a:r>
              <a:rPr lang="en-US" b="1" dirty="0">
                <a:solidFill>
                  <a:srgbClr val="FF0000"/>
                </a:solidFill>
                <a:latin typeface="Arial" pitchFamily="34" charset="0"/>
                <a:cs typeface="Arial" pitchFamily="34" charset="0"/>
              </a:rPr>
              <a:t>Locally present</a:t>
            </a:r>
          </a:p>
        </p:txBody>
      </p:sp>
      <p:cxnSp>
        <p:nvCxnSpPr>
          <p:cNvPr id="4" name="Straight Arrow Connector 3"/>
          <p:cNvCxnSpPr/>
          <p:nvPr/>
        </p:nvCxnSpPr>
        <p:spPr bwMode="auto">
          <a:xfrm flipV="1">
            <a:off x="4315969" y="3709816"/>
            <a:ext cx="140151" cy="2037532"/>
          </a:xfrm>
          <a:prstGeom prst="straightConnector1">
            <a:avLst/>
          </a:prstGeom>
          <a:solidFill>
            <a:schemeClr val="accent1"/>
          </a:solidFill>
          <a:ln w="44450" cap="flat" cmpd="sng" algn="ctr">
            <a:solidFill>
              <a:srgbClr val="FF0000"/>
            </a:solidFill>
            <a:prstDash val="solid"/>
            <a:round/>
            <a:headEnd type="none" w="med" len="med"/>
            <a:tailEnd type="triangle"/>
          </a:ln>
          <a:effectLst/>
        </p:spPr>
      </p:cxnSp>
      <p:cxnSp>
        <p:nvCxnSpPr>
          <p:cNvPr id="24" name="Straight Arrow Connector 23"/>
          <p:cNvCxnSpPr/>
          <p:nvPr/>
        </p:nvCxnSpPr>
        <p:spPr bwMode="auto">
          <a:xfrm flipV="1">
            <a:off x="4315969" y="4812644"/>
            <a:ext cx="1472641" cy="934704"/>
          </a:xfrm>
          <a:prstGeom prst="straightConnector1">
            <a:avLst/>
          </a:prstGeom>
          <a:solidFill>
            <a:schemeClr val="accent1"/>
          </a:solidFill>
          <a:ln w="444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722597239"/>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FF3300"/>
            </a:solidFill>
            <a:effectLst>
              <a:outerShdw blurRad="38100" dist="38100" dir="2700000" algn="tl">
                <a:srgbClr val="000000">
                  <a:alpha val="43137"/>
                </a:srgbClr>
              </a:outerShdw>
            </a:effectLst>
            <a:latin typeface="Arial Rounded MT Bold" pitchFamily="34" charset="0"/>
          </a:defRPr>
        </a:defPPr>
      </a:lstStyle>
    </a:lnDef>
    <a:txDef>
      <a:spPr>
        <a:noFill/>
      </a:spPr>
      <a:bodyPr>
        <a:spAutoFit/>
      </a:bodyPr>
      <a:lstStyle>
        <a:defPPr algn="ctr">
          <a:defRPr b="1" dirty="0">
            <a:solidFill>
              <a:srgbClr val="FFFFFF"/>
            </a:solidFill>
            <a:effectLst>
              <a:outerShdw blurRad="38100" dist="38100" dir="2700000" algn="tl">
                <a:srgbClr val="000000">
                  <a:alpha val="43137"/>
                </a:srgbClr>
              </a:outerShdw>
            </a:effectLst>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10184</TotalTime>
  <Words>2456</Words>
  <Application>Microsoft Office PowerPoint</Application>
  <PresentationFormat>On-screen Show (4:3)</PresentationFormat>
  <Paragraphs>305</Paragraphs>
  <Slides>55</Slides>
  <Notes>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Arial Rounded MT Bold</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Salton Trough Geology</dc:title>
  <cp:lastModifiedBy>Gary Jacobson</cp:lastModifiedBy>
  <cp:revision>244</cp:revision>
  <dcterms:modified xsi:type="dcterms:W3CDTF">2017-08-10T20:21:09Z</dcterms:modified>
</cp:coreProperties>
</file>